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charts/chart1.xml" ContentType="application/vnd.openxmlformats-officedocument.drawingml.chart+xml"/>
  <Override PartName="/ppt/theme/themeOverride12.xml" ContentType="application/vnd.openxmlformats-officedocument.themeOverrid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ppt/theme/themeOverride15.xml" ContentType="application/vnd.openxmlformats-officedocument.themeOverride+xml"/>
  <Override PartName="/ppt/theme/themeOverride16.xml" ContentType="application/vnd.openxmlformats-officedocument.themeOverride+xml"/>
  <Override PartName="/ppt/theme/themeOverride17.xml" ContentType="application/vnd.openxmlformats-officedocument.themeOverride+xml"/>
  <Override PartName="/ppt/theme/themeOverride18.xml" ContentType="application/vnd.openxmlformats-officedocument.themeOverride+xml"/>
  <Override PartName="/ppt/theme/themeOverride19.xml" ContentType="application/vnd.openxmlformats-officedocument.themeOverride+xml"/>
  <Override PartName="/ppt/theme/themeOverride20.xml" ContentType="application/vnd.openxmlformats-officedocument.themeOverride+xml"/>
  <Override PartName="/ppt/theme/themeOverride21.xml" ContentType="application/vnd.openxmlformats-officedocument.themeOverride+xml"/>
  <Override PartName="/ppt/theme/themeOverride22.xml" ContentType="application/vnd.openxmlformats-officedocument.themeOverride+xml"/>
  <Override PartName="/ppt/theme/themeOverride2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84" r:id="rId3"/>
  </p:sldMasterIdLst>
  <p:sldIdLst>
    <p:sldId id="274" r:id="rId4"/>
    <p:sldId id="280" r:id="rId5"/>
    <p:sldId id="363" r:id="rId6"/>
    <p:sldId id="312" r:id="rId7"/>
    <p:sldId id="307" r:id="rId8"/>
    <p:sldId id="305" r:id="rId9"/>
    <p:sldId id="306" r:id="rId10"/>
    <p:sldId id="364" r:id="rId11"/>
    <p:sldId id="342" r:id="rId12"/>
    <p:sldId id="365" r:id="rId13"/>
    <p:sldId id="366" r:id="rId14"/>
    <p:sldId id="277" r:id="rId15"/>
    <p:sldId id="367" r:id="rId16"/>
    <p:sldId id="344" r:id="rId17"/>
    <p:sldId id="368" r:id="rId18"/>
    <p:sldId id="343" r:id="rId19"/>
    <p:sldId id="311" r:id="rId20"/>
    <p:sldId id="310" r:id="rId21"/>
    <p:sldId id="313" r:id="rId22"/>
    <p:sldId id="314" r:id="rId23"/>
    <p:sldId id="315" r:id="rId24"/>
    <p:sldId id="316" r:id="rId25"/>
    <p:sldId id="317" r:id="rId26"/>
    <p:sldId id="318" r:id="rId27"/>
  </p:sldIdLst>
  <p:sldSz cx="9144000" cy="5143500" type="screen16x9"/>
  <p:notesSz cx="6858000" cy="9144000"/>
  <p:defaultTextStyle>
    <a:defPPr>
      <a:defRPr lang="ru-RU"/>
    </a:defPPr>
    <a:lvl1pPr marL="0" algn="l" defTabSz="685698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848" algn="l" defTabSz="685698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698" algn="l" defTabSz="685698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547" algn="l" defTabSz="685698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396" algn="l" defTabSz="685698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247" algn="l" defTabSz="685698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093" algn="l" defTabSz="685698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399940" algn="l" defTabSz="685698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2788" algn="l" defTabSz="685698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42" userDrawn="1">
          <p15:clr>
            <a:srgbClr val="A4A3A4"/>
          </p15:clr>
        </p15:guide>
        <p15:guide id="2" pos="3855" userDrawn="1">
          <p15:clr>
            <a:srgbClr val="A4A3A4"/>
          </p15:clr>
        </p15:guide>
        <p15:guide id="3" orient="horz" pos="1620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246" y="102"/>
      </p:cViewPr>
      <p:guideLst>
        <p:guide orient="horz" pos="2142"/>
        <p:guide pos="3855"/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projects\&#1048;&#1085;&#1092;&#1086;&#1088;&#1084;&#1072;&#1090;&#1080;&#1082;&#1072;\&#1071;&#1088;&#1094;&#1086;&#1074;&#1072;\&#1048;&#1085;&#1092;&#1086;&#1088;&#1084;&#1072;&#1090;&#1080;&#1082;&#1072;%209%20&#1082;&#1083;&#1072;&#1089;&#1089;\26.%20&#1051;&#1086;&#1075;&#1080;&#1095;&#1077;&#1089;&#1082;&#1080;&#1077;%20&#1092;&#1091;&#1085;&#1082;&#1094;&#1080;&#1080;\&#1060;&#1072;&#1081;&#1083;&#1099;%20&#1076;&#1083;&#1103;%20&#1091;&#1088;&#1086;&#1082;&#1072;\&#1090;&#1072;&#1073;&#1083;&#1080;&#1094;&#1072;%20&#1079;&#1072;&#1082;&#1072;&#1079;&#1086;&#1074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Лист1!$B$2</c:f>
              <c:strCache>
                <c:ptCount val="1"/>
                <c:pt idx="0">
                  <c:v>Кол-во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Лист1!$A$3:$A$6</c:f>
              <c:strCache>
                <c:ptCount val="4"/>
                <c:pt idx="0">
                  <c:v>Элемент легенды 1</c:v>
                </c:pt>
                <c:pt idx="1">
                  <c:v>Элемент легенды 2</c:v>
                </c:pt>
                <c:pt idx="2">
                  <c:v>Элемент легенды 3</c:v>
                </c:pt>
                <c:pt idx="3">
                  <c:v>Элемент легенды 4</c:v>
                </c:pt>
              </c:strCache>
            </c:strRef>
          </c:cat>
          <c:val>
            <c:numRef>
              <c:f>Лист1!$B$3:$B$6</c:f>
              <c:numCache>
                <c:formatCode>General</c:formatCode>
                <c:ptCount val="4"/>
                <c:pt idx="0">
                  <c:v>2</c:v>
                </c:pt>
                <c:pt idx="1">
                  <c:v>3</c:v>
                </c:pt>
                <c:pt idx="2">
                  <c:v>1</c:v>
                </c:pt>
                <c:pt idx="3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48" indent="0" algn="ctr">
              <a:buNone/>
              <a:defRPr sz="1500"/>
            </a:lvl2pPr>
            <a:lvl3pPr marL="685698" indent="0" algn="ctr">
              <a:buNone/>
              <a:defRPr sz="1400"/>
            </a:lvl3pPr>
            <a:lvl4pPr marL="1028547" indent="0" algn="ctr">
              <a:buNone/>
              <a:defRPr sz="1200"/>
            </a:lvl4pPr>
            <a:lvl5pPr marL="1371396" indent="0" algn="ctr">
              <a:buNone/>
              <a:defRPr sz="1200"/>
            </a:lvl5pPr>
            <a:lvl6pPr marL="1714247" indent="0" algn="ctr">
              <a:buNone/>
              <a:defRPr sz="1200"/>
            </a:lvl6pPr>
            <a:lvl7pPr marL="2057093" indent="0" algn="ctr">
              <a:buNone/>
              <a:defRPr sz="1200"/>
            </a:lvl7pPr>
            <a:lvl8pPr marL="2399940" indent="0" algn="ctr">
              <a:buNone/>
              <a:defRPr sz="1200"/>
            </a:lvl8pPr>
            <a:lvl9pPr marL="2742788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19977-BB28-4682-9839-DC9A6636D83F}" type="datetimeFigureOut">
              <a:rPr lang="ru-RU" smtClean="0"/>
              <a:t>25.02.2016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58776-D20F-4329-BA97-9385F646FF6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23360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19977-BB28-4682-9839-DC9A6636D83F}" type="datetimeFigureOut">
              <a:rPr lang="ru-RU" smtClean="0"/>
              <a:t>25.02.2016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58776-D20F-4329-BA97-9385F646FF6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8338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6" y="273850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2" y="273850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19977-BB28-4682-9839-DC9A6636D83F}" type="datetimeFigureOut">
              <a:rPr lang="ru-RU" smtClean="0"/>
              <a:t>25.02.2016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58776-D20F-4329-BA97-9385F646FF6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2947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48" indent="0" algn="ctr">
              <a:buNone/>
              <a:defRPr sz="1500"/>
            </a:lvl2pPr>
            <a:lvl3pPr marL="685698" indent="0" algn="ctr">
              <a:buNone/>
              <a:defRPr sz="1400"/>
            </a:lvl3pPr>
            <a:lvl4pPr marL="1028547" indent="0" algn="ctr">
              <a:buNone/>
              <a:defRPr sz="1200"/>
            </a:lvl4pPr>
            <a:lvl5pPr marL="1371396" indent="0" algn="ctr">
              <a:buNone/>
              <a:defRPr sz="1200"/>
            </a:lvl5pPr>
            <a:lvl6pPr marL="1714247" indent="0" algn="ctr">
              <a:buNone/>
              <a:defRPr sz="1200"/>
            </a:lvl6pPr>
            <a:lvl7pPr marL="2057093" indent="0" algn="ctr">
              <a:buNone/>
              <a:defRPr sz="1200"/>
            </a:lvl7pPr>
            <a:lvl8pPr marL="2399940" indent="0" algn="ctr">
              <a:buNone/>
              <a:defRPr sz="1200"/>
            </a:lvl8pPr>
            <a:lvl9pPr marL="2742788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19977-BB28-4682-9839-DC9A6636D83F}" type="datetimeFigureOut">
              <a:rPr lang="ru-RU" smtClean="0"/>
              <a:t>25.02.2016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58776-D20F-4329-BA97-9385F646FF6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5502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19977-BB28-4682-9839-DC9A6636D83F}" type="datetimeFigureOut">
              <a:rPr lang="ru-RU" smtClean="0"/>
              <a:t>25.02.2016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58776-D20F-4329-BA97-9385F646FF6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421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10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84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69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54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39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24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09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3999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78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19977-BB28-4682-9839-DC9A6636D83F}" type="datetimeFigureOut">
              <a:rPr lang="ru-RU" smtClean="0"/>
              <a:t>25.02.2016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58776-D20F-4329-BA97-9385F646FF6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9768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19977-BB28-4682-9839-DC9A6636D83F}" type="datetimeFigureOut">
              <a:rPr lang="ru-RU" smtClean="0"/>
              <a:t>25.02.2016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58776-D20F-4329-BA97-9385F646FF6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0226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48" indent="0">
              <a:buNone/>
              <a:defRPr sz="1500" b="1"/>
            </a:lvl2pPr>
            <a:lvl3pPr marL="685698" indent="0">
              <a:buNone/>
              <a:defRPr sz="1400" b="1"/>
            </a:lvl3pPr>
            <a:lvl4pPr marL="1028547" indent="0">
              <a:buNone/>
              <a:defRPr sz="1200" b="1"/>
            </a:lvl4pPr>
            <a:lvl5pPr marL="1371396" indent="0">
              <a:buNone/>
              <a:defRPr sz="1200" b="1"/>
            </a:lvl5pPr>
            <a:lvl6pPr marL="1714247" indent="0">
              <a:buNone/>
              <a:defRPr sz="1200" b="1"/>
            </a:lvl6pPr>
            <a:lvl7pPr marL="2057093" indent="0">
              <a:buNone/>
              <a:defRPr sz="1200" b="1"/>
            </a:lvl7pPr>
            <a:lvl8pPr marL="2399940" indent="0">
              <a:buNone/>
              <a:defRPr sz="1200" b="1"/>
            </a:lvl8pPr>
            <a:lvl9pPr marL="2742788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48" indent="0">
              <a:buNone/>
              <a:defRPr sz="1500" b="1"/>
            </a:lvl2pPr>
            <a:lvl3pPr marL="685698" indent="0">
              <a:buNone/>
              <a:defRPr sz="1400" b="1"/>
            </a:lvl3pPr>
            <a:lvl4pPr marL="1028547" indent="0">
              <a:buNone/>
              <a:defRPr sz="1200" b="1"/>
            </a:lvl4pPr>
            <a:lvl5pPr marL="1371396" indent="0">
              <a:buNone/>
              <a:defRPr sz="1200" b="1"/>
            </a:lvl5pPr>
            <a:lvl6pPr marL="1714247" indent="0">
              <a:buNone/>
              <a:defRPr sz="1200" b="1"/>
            </a:lvl6pPr>
            <a:lvl7pPr marL="2057093" indent="0">
              <a:buNone/>
              <a:defRPr sz="1200" b="1"/>
            </a:lvl7pPr>
            <a:lvl8pPr marL="2399940" indent="0">
              <a:buNone/>
              <a:defRPr sz="1200" b="1"/>
            </a:lvl8pPr>
            <a:lvl9pPr marL="2742788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1878806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19977-BB28-4682-9839-DC9A6636D83F}" type="datetimeFigureOut">
              <a:rPr lang="ru-RU" smtClean="0"/>
              <a:t>25.02.2016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58776-D20F-4329-BA97-9385F646FF6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6623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19977-BB28-4682-9839-DC9A6636D83F}" type="datetimeFigureOut">
              <a:rPr lang="ru-RU" smtClean="0"/>
              <a:t>25.02.2016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58776-D20F-4329-BA97-9385F646FF6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0775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19977-BB28-4682-9839-DC9A6636D83F}" type="datetimeFigureOut">
              <a:rPr lang="ru-RU" smtClean="0"/>
              <a:t>25.02.2016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58776-D20F-4329-BA97-9385F646FF6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54678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5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48" indent="0">
              <a:buNone/>
              <a:defRPr sz="1100"/>
            </a:lvl2pPr>
            <a:lvl3pPr marL="685698" indent="0">
              <a:buNone/>
              <a:defRPr sz="900"/>
            </a:lvl3pPr>
            <a:lvl4pPr marL="1028547" indent="0">
              <a:buNone/>
              <a:defRPr sz="800"/>
            </a:lvl4pPr>
            <a:lvl5pPr marL="1371396" indent="0">
              <a:buNone/>
              <a:defRPr sz="800"/>
            </a:lvl5pPr>
            <a:lvl6pPr marL="1714247" indent="0">
              <a:buNone/>
              <a:defRPr sz="800"/>
            </a:lvl6pPr>
            <a:lvl7pPr marL="2057093" indent="0">
              <a:buNone/>
              <a:defRPr sz="800"/>
            </a:lvl7pPr>
            <a:lvl8pPr marL="2399940" indent="0">
              <a:buNone/>
              <a:defRPr sz="800"/>
            </a:lvl8pPr>
            <a:lvl9pPr marL="2742788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19977-BB28-4682-9839-DC9A6636D83F}" type="datetimeFigureOut">
              <a:rPr lang="ru-RU" smtClean="0"/>
              <a:t>25.02.2016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58776-D20F-4329-BA97-9385F646FF6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86480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19977-BB28-4682-9839-DC9A6636D83F}" type="datetimeFigureOut">
              <a:rPr lang="ru-RU" smtClean="0"/>
              <a:t>25.02.2016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58776-D20F-4329-BA97-9385F646FF6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7959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5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848" indent="0">
              <a:buNone/>
              <a:defRPr sz="2100"/>
            </a:lvl2pPr>
            <a:lvl3pPr marL="685698" indent="0">
              <a:buNone/>
              <a:defRPr sz="1800"/>
            </a:lvl3pPr>
            <a:lvl4pPr marL="1028547" indent="0">
              <a:buNone/>
              <a:defRPr sz="1500"/>
            </a:lvl4pPr>
            <a:lvl5pPr marL="1371396" indent="0">
              <a:buNone/>
              <a:defRPr sz="1500"/>
            </a:lvl5pPr>
            <a:lvl6pPr marL="1714247" indent="0">
              <a:buNone/>
              <a:defRPr sz="1500"/>
            </a:lvl6pPr>
            <a:lvl7pPr marL="2057093" indent="0">
              <a:buNone/>
              <a:defRPr sz="1500"/>
            </a:lvl7pPr>
            <a:lvl8pPr marL="2399940" indent="0">
              <a:buNone/>
              <a:defRPr sz="1500"/>
            </a:lvl8pPr>
            <a:lvl9pPr marL="2742788" indent="0">
              <a:buNone/>
              <a:defRPr sz="15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48" indent="0">
              <a:buNone/>
              <a:defRPr sz="1100"/>
            </a:lvl2pPr>
            <a:lvl3pPr marL="685698" indent="0">
              <a:buNone/>
              <a:defRPr sz="900"/>
            </a:lvl3pPr>
            <a:lvl4pPr marL="1028547" indent="0">
              <a:buNone/>
              <a:defRPr sz="800"/>
            </a:lvl4pPr>
            <a:lvl5pPr marL="1371396" indent="0">
              <a:buNone/>
              <a:defRPr sz="800"/>
            </a:lvl5pPr>
            <a:lvl6pPr marL="1714247" indent="0">
              <a:buNone/>
              <a:defRPr sz="800"/>
            </a:lvl6pPr>
            <a:lvl7pPr marL="2057093" indent="0">
              <a:buNone/>
              <a:defRPr sz="800"/>
            </a:lvl7pPr>
            <a:lvl8pPr marL="2399940" indent="0">
              <a:buNone/>
              <a:defRPr sz="800"/>
            </a:lvl8pPr>
            <a:lvl9pPr marL="2742788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19977-BB28-4682-9839-DC9A6636D83F}" type="datetimeFigureOut">
              <a:rPr lang="ru-RU" smtClean="0"/>
              <a:t>25.02.2016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58776-D20F-4329-BA97-9385F646FF6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67541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19977-BB28-4682-9839-DC9A6636D83F}" type="datetimeFigureOut">
              <a:rPr lang="ru-RU" smtClean="0"/>
              <a:t>25.02.2016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58776-D20F-4329-BA97-9385F646FF6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0250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50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273850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19977-BB28-4682-9839-DC9A6636D83F}" type="datetimeFigureOut">
              <a:rPr lang="ru-RU" smtClean="0"/>
              <a:t>25.02.2016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58776-D20F-4329-BA97-9385F646FF6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8150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75" indent="0" algn="ctr">
              <a:buNone/>
              <a:defRPr sz="1500"/>
            </a:lvl2pPr>
            <a:lvl3pPr marL="685749" indent="0" algn="ctr">
              <a:buNone/>
              <a:defRPr sz="1400"/>
            </a:lvl3pPr>
            <a:lvl4pPr marL="1028624" indent="0" algn="ctr">
              <a:buNone/>
              <a:defRPr sz="1200"/>
            </a:lvl4pPr>
            <a:lvl5pPr marL="1371498" indent="0" algn="ctr">
              <a:buNone/>
              <a:defRPr sz="1200"/>
            </a:lvl5pPr>
            <a:lvl6pPr marL="1714373" indent="0" algn="ctr">
              <a:buNone/>
              <a:defRPr sz="1200"/>
            </a:lvl6pPr>
            <a:lvl7pPr marL="2057246" indent="0" algn="ctr">
              <a:buNone/>
              <a:defRPr sz="1200"/>
            </a:lvl7pPr>
            <a:lvl8pPr marL="2400120" indent="0" algn="ctr">
              <a:buNone/>
              <a:defRPr sz="1200"/>
            </a:lvl8pPr>
            <a:lvl9pPr marL="2742995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19977-BB28-4682-9839-DC9A6636D83F}" type="datetimeFigureOut">
              <a:rPr lang="ru-RU" smtClean="0"/>
              <a:t>25.02.2016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58776-D20F-4329-BA97-9385F646FF6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5502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19977-BB28-4682-9839-DC9A6636D83F}" type="datetimeFigureOut">
              <a:rPr lang="ru-RU" smtClean="0"/>
              <a:t>25.02.2016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58776-D20F-4329-BA97-9385F646FF6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421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7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87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4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62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7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24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12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19977-BB28-4682-9839-DC9A6636D83F}" type="datetimeFigureOut">
              <a:rPr lang="ru-RU" smtClean="0"/>
              <a:t>25.02.2016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58776-D20F-4329-BA97-9385F646FF6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9768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19977-BB28-4682-9839-DC9A6636D83F}" type="datetimeFigureOut">
              <a:rPr lang="ru-RU" smtClean="0"/>
              <a:t>25.02.2016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58776-D20F-4329-BA97-9385F646FF6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0226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75" indent="0">
              <a:buNone/>
              <a:defRPr sz="1500" b="1"/>
            </a:lvl2pPr>
            <a:lvl3pPr marL="685749" indent="0">
              <a:buNone/>
              <a:defRPr sz="1400" b="1"/>
            </a:lvl3pPr>
            <a:lvl4pPr marL="1028624" indent="0">
              <a:buNone/>
              <a:defRPr sz="1200" b="1"/>
            </a:lvl4pPr>
            <a:lvl5pPr marL="1371498" indent="0">
              <a:buNone/>
              <a:defRPr sz="1200" b="1"/>
            </a:lvl5pPr>
            <a:lvl6pPr marL="1714373" indent="0">
              <a:buNone/>
              <a:defRPr sz="1200" b="1"/>
            </a:lvl6pPr>
            <a:lvl7pPr marL="2057246" indent="0">
              <a:buNone/>
              <a:defRPr sz="1200" b="1"/>
            </a:lvl7pPr>
            <a:lvl8pPr marL="2400120" indent="0">
              <a:buNone/>
              <a:defRPr sz="1200" b="1"/>
            </a:lvl8pPr>
            <a:lvl9pPr marL="2742995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75" indent="0">
              <a:buNone/>
              <a:defRPr sz="1500" b="1"/>
            </a:lvl2pPr>
            <a:lvl3pPr marL="685749" indent="0">
              <a:buNone/>
              <a:defRPr sz="1400" b="1"/>
            </a:lvl3pPr>
            <a:lvl4pPr marL="1028624" indent="0">
              <a:buNone/>
              <a:defRPr sz="1200" b="1"/>
            </a:lvl4pPr>
            <a:lvl5pPr marL="1371498" indent="0">
              <a:buNone/>
              <a:defRPr sz="1200" b="1"/>
            </a:lvl5pPr>
            <a:lvl6pPr marL="1714373" indent="0">
              <a:buNone/>
              <a:defRPr sz="1200" b="1"/>
            </a:lvl6pPr>
            <a:lvl7pPr marL="2057246" indent="0">
              <a:buNone/>
              <a:defRPr sz="1200" b="1"/>
            </a:lvl7pPr>
            <a:lvl8pPr marL="2400120" indent="0">
              <a:buNone/>
              <a:defRPr sz="1200" b="1"/>
            </a:lvl8pPr>
            <a:lvl9pPr marL="2742995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1878806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19977-BB28-4682-9839-DC9A6636D83F}" type="datetimeFigureOut">
              <a:rPr lang="ru-RU" smtClean="0"/>
              <a:t>25.02.2016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58776-D20F-4329-BA97-9385F646FF6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6623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19977-BB28-4682-9839-DC9A6636D83F}" type="datetimeFigureOut">
              <a:rPr lang="ru-RU" smtClean="0"/>
              <a:t>25.02.2016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58776-D20F-4329-BA97-9385F646FF6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0775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19977-BB28-4682-9839-DC9A6636D83F}" type="datetimeFigureOut">
              <a:rPr lang="ru-RU" smtClean="0"/>
              <a:t>25.02.2016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58776-D20F-4329-BA97-9385F646FF6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54678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282310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84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69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54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39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24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09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3999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78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19977-BB28-4682-9839-DC9A6636D83F}" type="datetimeFigureOut">
              <a:rPr lang="ru-RU" smtClean="0"/>
              <a:t>25.02.2016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58776-D20F-4329-BA97-9385F646FF6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410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2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75" indent="0">
              <a:buNone/>
              <a:defRPr sz="1100"/>
            </a:lvl2pPr>
            <a:lvl3pPr marL="685749" indent="0">
              <a:buNone/>
              <a:defRPr sz="900"/>
            </a:lvl3pPr>
            <a:lvl4pPr marL="1028624" indent="0">
              <a:buNone/>
              <a:defRPr sz="800"/>
            </a:lvl4pPr>
            <a:lvl5pPr marL="1371498" indent="0">
              <a:buNone/>
              <a:defRPr sz="800"/>
            </a:lvl5pPr>
            <a:lvl6pPr marL="1714373" indent="0">
              <a:buNone/>
              <a:defRPr sz="800"/>
            </a:lvl6pPr>
            <a:lvl7pPr marL="2057246" indent="0">
              <a:buNone/>
              <a:defRPr sz="800"/>
            </a:lvl7pPr>
            <a:lvl8pPr marL="2400120" indent="0">
              <a:buNone/>
              <a:defRPr sz="800"/>
            </a:lvl8pPr>
            <a:lvl9pPr marL="2742995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19977-BB28-4682-9839-DC9A6636D83F}" type="datetimeFigureOut">
              <a:rPr lang="ru-RU" smtClean="0"/>
              <a:t>25.02.2016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58776-D20F-4329-BA97-9385F646FF6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86480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2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875" indent="0">
              <a:buNone/>
              <a:defRPr sz="2100"/>
            </a:lvl2pPr>
            <a:lvl3pPr marL="685749" indent="0">
              <a:buNone/>
              <a:defRPr sz="1800"/>
            </a:lvl3pPr>
            <a:lvl4pPr marL="1028624" indent="0">
              <a:buNone/>
              <a:defRPr sz="1500"/>
            </a:lvl4pPr>
            <a:lvl5pPr marL="1371498" indent="0">
              <a:buNone/>
              <a:defRPr sz="1500"/>
            </a:lvl5pPr>
            <a:lvl6pPr marL="1714373" indent="0">
              <a:buNone/>
              <a:defRPr sz="1500"/>
            </a:lvl6pPr>
            <a:lvl7pPr marL="2057246" indent="0">
              <a:buNone/>
              <a:defRPr sz="1500"/>
            </a:lvl7pPr>
            <a:lvl8pPr marL="2400120" indent="0">
              <a:buNone/>
              <a:defRPr sz="1500"/>
            </a:lvl8pPr>
            <a:lvl9pPr marL="2742995" indent="0">
              <a:buNone/>
              <a:defRPr sz="15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75" indent="0">
              <a:buNone/>
              <a:defRPr sz="1100"/>
            </a:lvl2pPr>
            <a:lvl3pPr marL="685749" indent="0">
              <a:buNone/>
              <a:defRPr sz="900"/>
            </a:lvl3pPr>
            <a:lvl4pPr marL="1028624" indent="0">
              <a:buNone/>
              <a:defRPr sz="800"/>
            </a:lvl4pPr>
            <a:lvl5pPr marL="1371498" indent="0">
              <a:buNone/>
              <a:defRPr sz="800"/>
            </a:lvl5pPr>
            <a:lvl6pPr marL="1714373" indent="0">
              <a:buNone/>
              <a:defRPr sz="800"/>
            </a:lvl6pPr>
            <a:lvl7pPr marL="2057246" indent="0">
              <a:buNone/>
              <a:defRPr sz="800"/>
            </a:lvl7pPr>
            <a:lvl8pPr marL="2400120" indent="0">
              <a:buNone/>
              <a:defRPr sz="800"/>
            </a:lvl8pPr>
            <a:lvl9pPr marL="2742995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19977-BB28-4682-9839-DC9A6636D83F}" type="datetimeFigureOut">
              <a:rPr lang="ru-RU" smtClean="0"/>
              <a:t>25.02.2016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58776-D20F-4329-BA97-9385F646FF6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67541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19977-BB28-4682-9839-DC9A6636D83F}" type="datetimeFigureOut">
              <a:rPr lang="ru-RU" smtClean="0"/>
              <a:t>25.02.2016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58776-D20F-4329-BA97-9385F646FF6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0250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47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273847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19977-BB28-4682-9839-DC9A6636D83F}" type="datetimeFigureOut">
              <a:rPr lang="ru-RU" smtClean="0"/>
              <a:t>25.02.2016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58776-D20F-4329-BA97-9385F646FF6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8150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19977-BB28-4682-9839-DC9A6636D83F}" type="datetimeFigureOut">
              <a:rPr lang="ru-RU" smtClean="0"/>
              <a:t>25.02.2016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58776-D20F-4329-BA97-9385F646FF6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8036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48" indent="0">
              <a:buNone/>
              <a:defRPr sz="1500" b="1"/>
            </a:lvl2pPr>
            <a:lvl3pPr marL="685698" indent="0">
              <a:buNone/>
              <a:defRPr sz="1400" b="1"/>
            </a:lvl3pPr>
            <a:lvl4pPr marL="1028547" indent="0">
              <a:buNone/>
              <a:defRPr sz="1200" b="1"/>
            </a:lvl4pPr>
            <a:lvl5pPr marL="1371396" indent="0">
              <a:buNone/>
              <a:defRPr sz="1200" b="1"/>
            </a:lvl5pPr>
            <a:lvl6pPr marL="1714247" indent="0">
              <a:buNone/>
              <a:defRPr sz="1200" b="1"/>
            </a:lvl6pPr>
            <a:lvl7pPr marL="2057093" indent="0">
              <a:buNone/>
              <a:defRPr sz="1200" b="1"/>
            </a:lvl7pPr>
            <a:lvl8pPr marL="2399940" indent="0">
              <a:buNone/>
              <a:defRPr sz="1200" b="1"/>
            </a:lvl8pPr>
            <a:lvl9pPr marL="2742788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2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48" indent="0">
              <a:buNone/>
              <a:defRPr sz="1500" b="1"/>
            </a:lvl2pPr>
            <a:lvl3pPr marL="685698" indent="0">
              <a:buNone/>
              <a:defRPr sz="1400" b="1"/>
            </a:lvl3pPr>
            <a:lvl4pPr marL="1028547" indent="0">
              <a:buNone/>
              <a:defRPr sz="1200" b="1"/>
            </a:lvl4pPr>
            <a:lvl5pPr marL="1371396" indent="0">
              <a:buNone/>
              <a:defRPr sz="1200" b="1"/>
            </a:lvl5pPr>
            <a:lvl6pPr marL="1714247" indent="0">
              <a:buNone/>
              <a:defRPr sz="1200" b="1"/>
            </a:lvl6pPr>
            <a:lvl7pPr marL="2057093" indent="0">
              <a:buNone/>
              <a:defRPr sz="1200" b="1"/>
            </a:lvl7pPr>
            <a:lvl8pPr marL="2399940" indent="0">
              <a:buNone/>
              <a:defRPr sz="1200" b="1"/>
            </a:lvl8pPr>
            <a:lvl9pPr marL="2742788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2" y="1878806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19977-BB28-4682-9839-DC9A6636D83F}" type="datetimeFigureOut">
              <a:rPr lang="ru-RU" smtClean="0"/>
              <a:t>25.02.2016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58776-D20F-4329-BA97-9385F646FF6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07094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19977-BB28-4682-9839-DC9A6636D83F}" type="datetimeFigureOut">
              <a:rPr lang="ru-RU" smtClean="0"/>
              <a:t>25.02.2016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58776-D20F-4329-BA97-9385F646FF6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3766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19977-BB28-4682-9839-DC9A6636D83F}" type="datetimeFigureOut">
              <a:rPr lang="ru-RU" smtClean="0"/>
              <a:t>25.02.2016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58776-D20F-4329-BA97-9385F646FF6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3949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740575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48" indent="0">
              <a:buNone/>
              <a:defRPr sz="1100"/>
            </a:lvl2pPr>
            <a:lvl3pPr marL="685698" indent="0">
              <a:buNone/>
              <a:defRPr sz="900"/>
            </a:lvl3pPr>
            <a:lvl4pPr marL="1028547" indent="0">
              <a:buNone/>
              <a:defRPr sz="800"/>
            </a:lvl4pPr>
            <a:lvl5pPr marL="1371396" indent="0">
              <a:buNone/>
              <a:defRPr sz="800"/>
            </a:lvl5pPr>
            <a:lvl6pPr marL="1714247" indent="0">
              <a:buNone/>
              <a:defRPr sz="800"/>
            </a:lvl6pPr>
            <a:lvl7pPr marL="2057093" indent="0">
              <a:buNone/>
              <a:defRPr sz="800"/>
            </a:lvl7pPr>
            <a:lvl8pPr marL="2399940" indent="0">
              <a:buNone/>
              <a:defRPr sz="800"/>
            </a:lvl8pPr>
            <a:lvl9pPr marL="2742788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19977-BB28-4682-9839-DC9A6636D83F}" type="datetimeFigureOut">
              <a:rPr lang="ru-RU" smtClean="0"/>
              <a:t>25.02.2016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58776-D20F-4329-BA97-9385F646FF6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73006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740575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848" indent="0">
              <a:buNone/>
              <a:defRPr sz="2100"/>
            </a:lvl2pPr>
            <a:lvl3pPr marL="685698" indent="0">
              <a:buNone/>
              <a:defRPr sz="1800"/>
            </a:lvl3pPr>
            <a:lvl4pPr marL="1028547" indent="0">
              <a:buNone/>
              <a:defRPr sz="1500"/>
            </a:lvl4pPr>
            <a:lvl5pPr marL="1371396" indent="0">
              <a:buNone/>
              <a:defRPr sz="1500"/>
            </a:lvl5pPr>
            <a:lvl6pPr marL="1714247" indent="0">
              <a:buNone/>
              <a:defRPr sz="1500"/>
            </a:lvl6pPr>
            <a:lvl7pPr marL="2057093" indent="0">
              <a:buNone/>
              <a:defRPr sz="1500"/>
            </a:lvl7pPr>
            <a:lvl8pPr marL="2399940" indent="0">
              <a:buNone/>
              <a:defRPr sz="1500"/>
            </a:lvl8pPr>
            <a:lvl9pPr marL="2742788" indent="0">
              <a:buNone/>
              <a:defRPr sz="15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48" indent="0">
              <a:buNone/>
              <a:defRPr sz="1100"/>
            </a:lvl2pPr>
            <a:lvl3pPr marL="685698" indent="0">
              <a:buNone/>
              <a:defRPr sz="900"/>
            </a:lvl3pPr>
            <a:lvl4pPr marL="1028547" indent="0">
              <a:buNone/>
              <a:defRPr sz="800"/>
            </a:lvl4pPr>
            <a:lvl5pPr marL="1371396" indent="0">
              <a:buNone/>
              <a:defRPr sz="800"/>
            </a:lvl5pPr>
            <a:lvl6pPr marL="1714247" indent="0">
              <a:buNone/>
              <a:defRPr sz="800"/>
            </a:lvl6pPr>
            <a:lvl7pPr marL="2057093" indent="0">
              <a:buNone/>
              <a:defRPr sz="800"/>
            </a:lvl7pPr>
            <a:lvl8pPr marL="2399940" indent="0">
              <a:buNone/>
              <a:defRPr sz="800"/>
            </a:lvl8pPr>
            <a:lvl9pPr marL="2742788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19977-BB28-4682-9839-DC9A6636D83F}" type="datetimeFigureOut">
              <a:rPr lang="ru-RU" smtClean="0"/>
              <a:t>25.02.2016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58776-D20F-4329-BA97-9385F646FF6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2356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68571" tIns="34289" rIns="68571" bIns="34289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68571" tIns="34289" rIns="68571" bIns="3428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68571" tIns="34289" rIns="68571" bIns="34289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519977-BB28-4682-9839-DC9A6636D83F}" type="datetimeFigureOut">
              <a:rPr lang="ru-RU" smtClean="0"/>
              <a:t>25.02.2016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68571" tIns="34289" rIns="68571" bIns="34289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68571" tIns="34289" rIns="68571" bIns="34289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758776-D20F-4329-BA97-9385F646FF6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5450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685698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26" indent="-171426" algn="l" defTabSz="685698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277" indent="-171426" algn="l" defTabSz="685698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123" indent="-171426" algn="l" defTabSz="685698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99970" indent="-171426" algn="l" defTabSz="685698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2818" indent="-171426" algn="l" defTabSz="685698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668" indent="-171426" algn="l" defTabSz="685698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517" indent="-171426" algn="l" defTabSz="685698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366" indent="-171426" algn="l" defTabSz="685698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217" indent="-171426" algn="l" defTabSz="685698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69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48" algn="l" defTabSz="68569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698" algn="l" defTabSz="68569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547" algn="l" defTabSz="68569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396" algn="l" defTabSz="68569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247" algn="l" defTabSz="68569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093" algn="l" defTabSz="68569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399940" algn="l" defTabSz="68569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2788" algn="l" defTabSz="68569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28" tIns="45714" rIns="91428" bIns="45714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28" tIns="45714" rIns="91428" bIns="45714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91428" tIns="45714" rIns="91428" bIns="45714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519977-BB28-4682-9839-DC9A6636D83F}" type="datetimeFigureOut">
              <a:rPr lang="ru-RU" smtClean="0"/>
              <a:t>25.02.2016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91428" tIns="45714" rIns="91428" bIns="45714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91428" tIns="45714" rIns="91428" bIns="45714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758776-D20F-4329-BA97-9385F646FF6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0838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685698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26" indent="-171426" algn="l" defTabSz="685698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277" indent="-171426" algn="l" defTabSz="685698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123" indent="-171426" algn="l" defTabSz="685698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99970" indent="-171426" algn="l" defTabSz="685698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2818" indent="-171426" algn="l" defTabSz="685698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668" indent="-171426" algn="l" defTabSz="685698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517" indent="-171426" algn="l" defTabSz="685698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366" indent="-171426" algn="l" defTabSz="685698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217" indent="-171426" algn="l" defTabSz="685698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69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48" algn="l" defTabSz="68569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698" algn="l" defTabSz="68569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547" algn="l" defTabSz="68569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396" algn="l" defTabSz="68569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247" algn="l" defTabSz="68569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093" algn="l" defTabSz="68569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399940" algn="l" defTabSz="68569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2788" algn="l" defTabSz="68569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34" tIns="45717" rIns="91434" bIns="45717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34" tIns="45717" rIns="91434" bIns="4571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519977-BB28-4682-9839-DC9A6636D83F}" type="datetimeFigureOut">
              <a:rPr lang="ru-RU" smtClean="0"/>
              <a:t>25.02.2016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758776-D20F-4329-BA97-9385F646FF6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0838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685749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8" indent="-171438" algn="l" defTabSz="685749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13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186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060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2935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809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684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558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433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75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49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24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498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373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46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20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2995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1.png"/><Relationship Id="rId7" Type="http://schemas.openxmlformats.org/officeDocument/2006/relationships/image" Target="../media/image38.png"/><Relationship Id="rId2" Type="http://schemas.openxmlformats.org/officeDocument/2006/relationships/slideLayout" Target="../slideLayouts/slideLayout23.xml"/><Relationship Id="rId1" Type="http://schemas.openxmlformats.org/officeDocument/2006/relationships/themeOverride" Target="../theme/themeOverride9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3.xml"/><Relationship Id="rId1" Type="http://schemas.openxmlformats.org/officeDocument/2006/relationships/themeOverride" Target="../theme/themeOverride10.xml"/><Relationship Id="rId5" Type="http://schemas.openxmlformats.org/officeDocument/2006/relationships/image" Target="../media/image40.pn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g"/><Relationship Id="rId3" Type="http://schemas.openxmlformats.org/officeDocument/2006/relationships/image" Target="../media/image1.png"/><Relationship Id="rId7" Type="http://schemas.openxmlformats.org/officeDocument/2006/relationships/image" Target="../media/image42.pn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11.xml"/><Relationship Id="rId6" Type="http://schemas.openxmlformats.org/officeDocument/2006/relationships/chart" Target="../charts/chart1.xml"/><Relationship Id="rId5" Type="http://schemas.openxmlformats.org/officeDocument/2006/relationships/image" Target="../media/image41.png"/><Relationship Id="rId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12.xml"/><Relationship Id="rId5" Type="http://schemas.openxmlformats.org/officeDocument/2006/relationships/image" Target="../media/image45.jpeg"/><Relationship Id="rId4" Type="http://schemas.openxmlformats.org/officeDocument/2006/relationships/image" Target="../media/image44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9.jpe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13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15.xml"/><Relationship Id="rId4" Type="http://schemas.openxmlformats.org/officeDocument/2006/relationships/image" Target="../media/image5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1.png"/><Relationship Id="rId7" Type="http://schemas.openxmlformats.org/officeDocument/2006/relationships/image" Target="../media/image54.pn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16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17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1.png"/><Relationship Id="rId7" Type="http://schemas.openxmlformats.org/officeDocument/2006/relationships/image" Target="../media/image62.png"/><Relationship Id="rId12" Type="http://schemas.openxmlformats.org/officeDocument/2006/relationships/image" Target="../media/image67.pn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18.xml"/><Relationship Id="rId6" Type="http://schemas.openxmlformats.org/officeDocument/2006/relationships/image" Target="../media/image61.png"/><Relationship Id="rId11" Type="http://schemas.openxmlformats.org/officeDocument/2006/relationships/image" Target="../media/image66.png"/><Relationship Id="rId5" Type="http://schemas.openxmlformats.org/officeDocument/2006/relationships/image" Target="../media/image60.png"/><Relationship Id="rId10" Type="http://schemas.openxmlformats.org/officeDocument/2006/relationships/image" Target="../media/image65.png"/><Relationship Id="rId4" Type="http://schemas.openxmlformats.org/officeDocument/2006/relationships/image" Target="../media/image59.png"/><Relationship Id="rId9" Type="http://schemas.openxmlformats.org/officeDocument/2006/relationships/image" Target="../media/image6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microsoft.com/office/2007/relationships/hdphoto" Target="../media/hdphoto1.wdp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7.png"/><Relationship Id="rId4" Type="http://schemas.openxmlformats.org/officeDocument/2006/relationships/image" Target="../media/image3.jpeg"/><Relationship Id="rId9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19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20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21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22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23.xml"/><Relationship Id="rId4" Type="http://schemas.openxmlformats.org/officeDocument/2006/relationships/image" Target="../media/image80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1.jpe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3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4.xml"/><Relationship Id="rId5" Type="http://schemas.openxmlformats.org/officeDocument/2006/relationships/image" Target="../media/image15.jp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5.xml"/><Relationship Id="rId5" Type="http://schemas.openxmlformats.org/officeDocument/2006/relationships/image" Target="../media/image17.jp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.png"/><Relationship Id="rId7" Type="http://schemas.openxmlformats.org/officeDocument/2006/relationships/image" Target="../media/image21.jpg"/><Relationship Id="rId12" Type="http://schemas.openxmlformats.org/officeDocument/2006/relationships/image" Target="../media/image26.jp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6.xml"/><Relationship Id="rId6" Type="http://schemas.openxmlformats.org/officeDocument/2006/relationships/image" Target="../media/image20.jpg"/><Relationship Id="rId11" Type="http://schemas.openxmlformats.org/officeDocument/2006/relationships/image" Target="../media/image25.jpg"/><Relationship Id="rId5" Type="http://schemas.openxmlformats.org/officeDocument/2006/relationships/image" Target="../media/image19.jpg"/><Relationship Id="rId10" Type="http://schemas.openxmlformats.org/officeDocument/2006/relationships/image" Target="../media/image24.jpeg"/><Relationship Id="rId4" Type="http://schemas.openxmlformats.org/officeDocument/2006/relationships/image" Target="../media/image18.jpg"/><Relationship Id="rId9" Type="http://schemas.openxmlformats.org/officeDocument/2006/relationships/image" Target="../media/image2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3.xml"/><Relationship Id="rId1" Type="http://schemas.openxmlformats.org/officeDocument/2006/relationships/themeOverride" Target="../theme/themeOverride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1.png"/><Relationship Id="rId7" Type="http://schemas.openxmlformats.org/officeDocument/2006/relationships/image" Target="../media/image32.png"/><Relationship Id="rId2" Type="http://schemas.openxmlformats.org/officeDocument/2006/relationships/slideLayout" Target="../slideLayouts/slideLayout23.xml"/><Relationship Id="rId1" Type="http://schemas.openxmlformats.org/officeDocument/2006/relationships/themeOverride" Target="../theme/themeOverride8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7.png"/><Relationship Id="rId9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" y="0"/>
            <a:ext cx="9144000" cy="5143500"/>
          </a:xfrm>
          <a:prstGeom prst="rect">
            <a:avLst/>
          </a:prstGeom>
          <a:solidFill>
            <a:srgbClr val="0066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ru-RU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31" y="4855500"/>
            <a:ext cx="1316571" cy="28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58777" y="4243430"/>
            <a:ext cx="4033838" cy="338540"/>
          </a:xfrm>
          <a:prstGeom prst="rect">
            <a:avLst/>
          </a:prstGeom>
          <a:noFill/>
        </p:spPr>
        <p:txBody>
          <a:bodyPr wrap="square" lIns="91426" tIns="45713" rIns="91426" bIns="45713" rtlCol="0">
            <a:spAutoFit/>
          </a:bodyPr>
          <a:lstStyle/>
          <a:p>
            <a:r>
              <a:rPr lang="ru-RU" sz="16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+mj-lt"/>
              </a:rPr>
              <a:t>Введение</a:t>
            </a:r>
            <a:endParaRPr lang="ru-RU" sz="1600" dirty="0">
              <a:solidFill>
                <a:schemeClr val="accent1">
                  <a:lumMod val="40000"/>
                  <a:lumOff val="60000"/>
                </a:schemeClr>
              </a:solidFill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8777" y="1663816"/>
            <a:ext cx="4324318" cy="1815868"/>
          </a:xfrm>
          <a:prstGeom prst="rect">
            <a:avLst/>
          </a:prstGeom>
          <a:noFill/>
        </p:spPr>
        <p:txBody>
          <a:bodyPr wrap="square" lIns="91426" tIns="45713" rIns="91426" bIns="45713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+mj-lt"/>
              </a:rPr>
              <a:t>Цели изучения курса </a:t>
            </a:r>
            <a:r>
              <a:rPr lang="ru-RU" sz="2400" b="1" dirty="0" smtClean="0">
                <a:solidFill>
                  <a:schemeClr val="bg1"/>
                </a:solidFill>
                <a:latin typeface="+mj-lt"/>
              </a:rPr>
              <a:t>«Информатика».</a:t>
            </a:r>
            <a:endParaRPr lang="ru-RU" sz="800" b="1" dirty="0" smtClean="0">
              <a:solidFill>
                <a:schemeClr val="bg1"/>
              </a:solidFill>
              <a:latin typeface="+mj-lt"/>
            </a:endParaRPr>
          </a:p>
          <a:p>
            <a:r>
              <a:rPr lang="ru-RU" sz="800" b="1" dirty="0" smtClean="0">
                <a:solidFill>
                  <a:schemeClr val="bg1"/>
                </a:solidFill>
                <a:latin typeface="+mj-lt"/>
              </a:rPr>
              <a:t> </a:t>
            </a:r>
          </a:p>
          <a:p>
            <a:endParaRPr lang="ru-RU" sz="800" b="1" dirty="0" smtClean="0">
              <a:solidFill>
                <a:schemeClr val="bg1"/>
              </a:solidFill>
              <a:latin typeface="+mj-lt"/>
            </a:endParaRPr>
          </a:p>
          <a:p>
            <a:r>
              <a:rPr lang="ru-RU" sz="2400" b="1" dirty="0" smtClean="0">
                <a:solidFill>
                  <a:schemeClr val="bg1"/>
                </a:solidFill>
                <a:latin typeface="+mj-lt"/>
              </a:rPr>
              <a:t>Техника </a:t>
            </a:r>
            <a:r>
              <a:rPr lang="ru-RU" sz="2400" b="1" dirty="0">
                <a:solidFill>
                  <a:schemeClr val="bg1"/>
                </a:solidFill>
                <a:latin typeface="+mj-lt"/>
              </a:rPr>
              <a:t>безопасности и организация рабочего </a:t>
            </a:r>
            <a:r>
              <a:rPr lang="ru-RU" sz="2400" b="1" dirty="0" smtClean="0">
                <a:solidFill>
                  <a:schemeClr val="bg1"/>
                </a:solidFill>
                <a:latin typeface="+mj-lt"/>
              </a:rPr>
              <a:t>места</a:t>
            </a:r>
            <a:endParaRPr lang="ru-RU" sz="2400" b="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4506" y="1338771"/>
            <a:ext cx="2880000" cy="2465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302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31" y="4855500"/>
            <a:ext cx="1316571" cy="28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69877" y="209468"/>
            <a:ext cx="7278698" cy="507817"/>
          </a:xfrm>
          <a:prstGeom prst="rect">
            <a:avLst/>
          </a:prstGeom>
          <a:noFill/>
        </p:spPr>
        <p:txBody>
          <a:bodyPr wrap="square" lIns="91426" tIns="45713" rIns="91426" bIns="45713" rtlCol="0">
            <a:spAutoFit/>
          </a:bodyPr>
          <a:lstStyle>
            <a:defPPr>
              <a:defRPr lang="ru-RU"/>
            </a:defPPr>
            <a:lvl1pPr>
              <a:defRPr sz="2700" b="1">
                <a:solidFill>
                  <a:srgbClr val="0066B0"/>
                </a:solidFill>
                <a:latin typeface="+mj-lt"/>
              </a:defRPr>
            </a:lvl1pPr>
          </a:lstStyle>
          <a:p>
            <a:r>
              <a:rPr lang="ru-RU" dirty="0" smtClean="0"/>
              <a:t>Информатика</a:t>
            </a:r>
            <a:endParaRPr lang="ru-RU" dirty="0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0" y="923925"/>
            <a:ext cx="9144000" cy="0"/>
          </a:xfrm>
          <a:prstGeom prst="line">
            <a:avLst/>
          </a:prstGeom>
          <a:ln w="12700">
            <a:solidFill>
              <a:srgbClr val="0066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Блок-схема: процесс 2"/>
          <p:cNvSpPr/>
          <p:nvPr/>
        </p:nvSpPr>
        <p:spPr>
          <a:xfrm>
            <a:off x="2772000" y="1009213"/>
            <a:ext cx="3600000" cy="578951"/>
          </a:xfrm>
          <a:prstGeom prst="flowChartProcess">
            <a:avLst/>
          </a:prstGeom>
          <a:solidFill>
            <a:srgbClr val="DD4935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9969" tIns="179969" rIns="179969" bIns="179969" rtlCol="0" anchor="ctr">
            <a:spAutoFit/>
          </a:bodyPr>
          <a:lstStyle/>
          <a:p>
            <a:pPr algn="ctr"/>
            <a:r>
              <a:rPr lang="ru-RU" dirty="0" smtClean="0"/>
              <a:t>Информатика</a:t>
            </a:r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1102558" y="1885203"/>
            <a:ext cx="2355791" cy="876414"/>
          </a:xfrm>
          <a:prstGeom prst="rect">
            <a:avLst/>
          </a:prstGeom>
          <a:ln w="12700">
            <a:solidFill>
              <a:srgbClr val="DD493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79969" tIns="179969" rIns="179969" bIns="179969" rtlCol="0" anchor="ctr">
            <a:spAutoFit/>
          </a:bodyPr>
          <a:lstStyle/>
          <a:p>
            <a:pPr algn="ctr">
              <a:lnSpc>
                <a:spcPts val="2000"/>
              </a:lnSpc>
            </a:pPr>
            <a:r>
              <a:rPr lang="ru-RU" sz="1800" dirty="0" smtClean="0"/>
              <a:t>Теоретическая информатика</a:t>
            </a:r>
            <a:endParaRPr lang="ru-RU" sz="1800" dirty="0"/>
          </a:p>
        </p:txBody>
      </p:sp>
      <p:cxnSp>
        <p:nvCxnSpPr>
          <p:cNvPr id="58" name="Соединительная линия уступом 57"/>
          <p:cNvCxnSpPr>
            <a:endCxn id="22" idx="3"/>
          </p:cNvCxnSpPr>
          <p:nvPr/>
        </p:nvCxnSpPr>
        <p:spPr>
          <a:xfrm rot="5400000">
            <a:off x="3396970" y="1649542"/>
            <a:ext cx="735248" cy="612489"/>
          </a:xfrm>
          <a:prstGeom prst="bentConnector2">
            <a:avLst/>
          </a:prstGeom>
          <a:ln w="9525">
            <a:solidFill>
              <a:srgbClr val="DD493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5802818" y="3467454"/>
            <a:ext cx="2332354" cy="876414"/>
          </a:xfrm>
          <a:prstGeom prst="rect">
            <a:avLst/>
          </a:prstGeom>
          <a:ln w="12700">
            <a:solidFill>
              <a:srgbClr val="DD493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79969" tIns="179969" rIns="179969" bIns="179969" rtlCol="0" anchor="ctr">
            <a:spAutoFit/>
          </a:bodyPr>
          <a:lstStyle/>
          <a:p>
            <a:pPr algn="ctr">
              <a:lnSpc>
                <a:spcPts val="2000"/>
              </a:lnSpc>
            </a:pPr>
            <a:r>
              <a:rPr lang="ru-RU" sz="1800" dirty="0"/>
              <a:t>Информационные технологии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1102558" y="3504452"/>
            <a:ext cx="2355791" cy="876414"/>
          </a:xfrm>
          <a:prstGeom prst="rect">
            <a:avLst/>
          </a:prstGeom>
          <a:ln w="12700">
            <a:solidFill>
              <a:srgbClr val="DD493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79969" tIns="179969" rIns="179969" bIns="179969" rtlCol="0" anchor="ctr">
            <a:spAutoFit/>
          </a:bodyPr>
          <a:lstStyle/>
          <a:p>
            <a:pPr algn="ctr">
              <a:lnSpc>
                <a:spcPts val="2000"/>
              </a:lnSpc>
            </a:pPr>
            <a:r>
              <a:rPr lang="ru-RU" sz="1800" dirty="0"/>
              <a:t>Средства информатизации</a:t>
            </a:r>
          </a:p>
        </p:txBody>
      </p:sp>
      <p:cxnSp>
        <p:nvCxnSpPr>
          <p:cNvPr id="28" name="Соединительная линия уступом 27"/>
          <p:cNvCxnSpPr>
            <a:endCxn id="19" idx="3"/>
          </p:cNvCxnSpPr>
          <p:nvPr/>
        </p:nvCxnSpPr>
        <p:spPr>
          <a:xfrm rot="5400000">
            <a:off x="2706061" y="2340449"/>
            <a:ext cx="2354498" cy="849922"/>
          </a:xfrm>
          <a:prstGeom prst="bentConnector2">
            <a:avLst/>
          </a:prstGeom>
          <a:ln w="9525">
            <a:solidFill>
              <a:srgbClr val="DD493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Соединительная линия уступом 28"/>
          <p:cNvCxnSpPr>
            <a:endCxn id="20" idx="1"/>
          </p:cNvCxnSpPr>
          <p:nvPr/>
        </p:nvCxnSpPr>
        <p:spPr>
          <a:xfrm rot="16200000" flipH="1">
            <a:off x="4158184" y="2261027"/>
            <a:ext cx="2317500" cy="971767"/>
          </a:xfrm>
          <a:prstGeom prst="bentConnector2">
            <a:avLst/>
          </a:prstGeom>
          <a:ln w="9525">
            <a:solidFill>
              <a:srgbClr val="DD493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dk1">
              <a:alpha val="84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6858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8562" y="333913"/>
            <a:ext cx="6813031" cy="4348737"/>
          </a:xfrm>
          <a:prstGeom prst="rect">
            <a:avLst/>
          </a:prstGeom>
          <a:effectLst>
            <a:softEdge rad="127000"/>
          </a:effectLst>
        </p:spPr>
      </p:pic>
      <p:cxnSp>
        <p:nvCxnSpPr>
          <p:cNvPr id="17" name="Прямая соединительная линия 16"/>
          <p:cNvCxnSpPr/>
          <p:nvPr/>
        </p:nvCxnSpPr>
        <p:spPr>
          <a:xfrm>
            <a:off x="2152650" y="1323975"/>
            <a:ext cx="6546850" cy="0"/>
          </a:xfrm>
          <a:prstGeom prst="line">
            <a:avLst/>
          </a:prstGeom>
          <a:ln w="12700">
            <a:solidFill>
              <a:srgbClr val="0066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2272322" y="673099"/>
            <a:ext cx="6546850" cy="461651"/>
          </a:xfrm>
          <a:prstGeom prst="rect">
            <a:avLst/>
          </a:prstGeom>
          <a:noFill/>
        </p:spPr>
        <p:txBody>
          <a:bodyPr wrap="square" lIns="91426" tIns="45713" rIns="91426" bIns="45713" rtlCol="0">
            <a:spAutoFit/>
          </a:bodyPr>
          <a:lstStyle/>
          <a:p>
            <a:r>
              <a:rPr lang="ru-RU" sz="2400" b="1" dirty="0" smtClean="0">
                <a:solidFill>
                  <a:srgbClr val="0066B0"/>
                </a:solidFill>
                <a:latin typeface="+mj-lt"/>
              </a:rPr>
              <a:t>Информационные </a:t>
            </a:r>
            <a:r>
              <a:rPr lang="ru-RU" sz="2400" b="1" dirty="0">
                <a:solidFill>
                  <a:srgbClr val="0066B0"/>
                </a:solidFill>
                <a:latin typeface="+mj-lt"/>
              </a:rPr>
              <a:t>технологии</a:t>
            </a: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0563" y="1398934"/>
            <a:ext cx="1619268" cy="12144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9266" y="1370131"/>
            <a:ext cx="1311862" cy="13118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Рисунок 2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32" b="6831"/>
          <a:stretch/>
        </p:blipFill>
        <p:spPr>
          <a:xfrm>
            <a:off x="6573448" y="1385576"/>
            <a:ext cx="1696860" cy="14276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" name="Picture 2" descr="D:\projects\Математика\Катя\рисунки\промежутки\mzl.gnnvxwbd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1210" y="2761617"/>
            <a:ext cx="1697212" cy="1697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19771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75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75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75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14" grpId="0" animBg="1"/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31" y="4855500"/>
            <a:ext cx="1316571" cy="28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69877" y="209468"/>
            <a:ext cx="7278698" cy="507817"/>
          </a:xfrm>
          <a:prstGeom prst="rect">
            <a:avLst/>
          </a:prstGeom>
          <a:noFill/>
        </p:spPr>
        <p:txBody>
          <a:bodyPr wrap="square" lIns="91426" tIns="45713" rIns="91426" bIns="45713" rtlCol="0">
            <a:spAutoFit/>
          </a:bodyPr>
          <a:lstStyle>
            <a:defPPr>
              <a:defRPr lang="ru-RU"/>
            </a:defPPr>
            <a:lvl1pPr>
              <a:defRPr sz="2700" b="1">
                <a:solidFill>
                  <a:srgbClr val="0066B0"/>
                </a:solidFill>
                <a:latin typeface="+mj-lt"/>
              </a:defRPr>
            </a:lvl1pPr>
          </a:lstStyle>
          <a:p>
            <a:r>
              <a:rPr lang="ru-RU" dirty="0" smtClean="0"/>
              <a:t>Информатика</a:t>
            </a:r>
            <a:endParaRPr lang="ru-RU" dirty="0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0" y="923925"/>
            <a:ext cx="9144000" cy="0"/>
          </a:xfrm>
          <a:prstGeom prst="line">
            <a:avLst/>
          </a:prstGeom>
          <a:ln w="12700">
            <a:solidFill>
              <a:srgbClr val="0066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Блок-схема: процесс 2"/>
          <p:cNvSpPr/>
          <p:nvPr/>
        </p:nvSpPr>
        <p:spPr>
          <a:xfrm>
            <a:off x="2772000" y="1009213"/>
            <a:ext cx="3600000" cy="578951"/>
          </a:xfrm>
          <a:prstGeom prst="flowChartProcess">
            <a:avLst/>
          </a:prstGeom>
          <a:solidFill>
            <a:srgbClr val="DD4935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9969" tIns="179969" rIns="179969" bIns="179969" rtlCol="0" anchor="ctr">
            <a:spAutoFit/>
          </a:bodyPr>
          <a:lstStyle/>
          <a:p>
            <a:pPr algn="ctr"/>
            <a:r>
              <a:rPr lang="ru-RU" dirty="0" smtClean="0"/>
              <a:t>Информатика</a:t>
            </a:r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1102558" y="1885203"/>
            <a:ext cx="2355791" cy="876414"/>
          </a:xfrm>
          <a:prstGeom prst="rect">
            <a:avLst/>
          </a:prstGeom>
          <a:ln w="12700">
            <a:solidFill>
              <a:srgbClr val="DD493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79969" tIns="179969" rIns="179969" bIns="179969" rtlCol="0" anchor="ctr">
            <a:spAutoFit/>
          </a:bodyPr>
          <a:lstStyle/>
          <a:p>
            <a:pPr algn="ctr">
              <a:lnSpc>
                <a:spcPts val="2000"/>
              </a:lnSpc>
            </a:pPr>
            <a:r>
              <a:rPr lang="ru-RU" sz="1800" dirty="0" smtClean="0"/>
              <a:t>Теоретическая информатика</a:t>
            </a:r>
            <a:endParaRPr lang="ru-RU" sz="1800" dirty="0"/>
          </a:p>
        </p:txBody>
      </p:sp>
      <p:cxnSp>
        <p:nvCxnSpPr>
          <p:cNvPr id="50" name="Соединительная линия уступом 49"/>
          <p:cNvCxnSpPr>
            <a:endCxn id="23" idx="1"/>
          </p:cNvCxnSpPr>
          <p:nvPr/>
        </p:nvCxnSpPr>
        <p:spPr>
          <a:xfrm rot="16200000" flipH="1">
            <a:off x="5088974" y="1609571"/>
            <a:ext cx="735254" cy="692433"/>
          </a:xfrm>
          <a:prstGeom prst="bentConnector2">
            <a:avLst/>
          </a:prstGeom>
          <a:ln w="9525">
            <a:solidFill>
              <a:srgbClr val="DD493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Соединительная линия уступом 57"/>
          <p:cNvCxnSpPr>
            <a:endCxn id="22" idx="3"/>
          </p:cNvCxnSpPr>
          <p:nvPr/>
        </p:nvCxnSpPr>
        <p:spPr>
          <a:xfrm rot="5400000">
            <a:off x="3396970" y="1649542"/>
            <a:ext cx="735248" cy="612489"/>
          </a:xfrm>
          <a:prstGeom prst="bentConnector2">
            <a:avLst/>
          </a:prstGeom>
          <a:ln w="9525">
            <a:solidFill>
              <a:srgbClr val="DD493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5802818" y="3504452"/>
            <a:ext cx="2332354" cy="876414"/>
          </a:xfrm>
          <a:prstGeom prst="rect">
            <a:avLst/>
          </a:prstGeom>
          <a:ln w="12700">
            <a:solidFill>
              <a:srgbClr val="DD493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79969" tIns="179969" rIns="179969" bIns="179969" rtlCol="0" anchor="ctr">
            <a:spAutoFit/>
          </a:bodyPr>
          <a:lstStyle/>
          <a:p>
            <a:pPr algn="ctr">
              <a:lnSpc>
                <a:spcPts val="2000"/>
              </a:lnSpc>
            </a:pPr>
            <a:r>
              <a:rPr lang="ru-RU" sz="1800" dirty="0"/>
              <a:t>Информационные технологии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1102558" y="3504452"/>
            <a:ext cx="2355791" cy="876414"/>
          </a:xfrm>
          <a:prstGeom prst="rect">
            <a:avLst/>
          </a:prstGeom>
          <a:ln w="12700">
            <a:solidFill>
              <a:srgbClr val="DD493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79969" tIns="179969" rIns="179969" bIns="179969" rtlCol="0" anchor="ctr">
            <a:spAutoFit/>
          </a:bodyPr>
          <a:lstStyle/>
          <a:p>
            <a:pPr algn="ctr">
              <a:lnSpc>
                <a:spcPts val="2000"/>
              </a:lnSpc>
            </a:pPr>
            <a:r>
              <a:rPr lang="ru-RU" sz="1800" dirty="0"/>
              <a:t>Средства информатизации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5802818" y="1885203"/>
            <a:ext cx="2332354" cy="876424"/>
          </a:xfrm>
          <a:prstGeom prst="rect">
            <a:avLst/>
          </a:prstGeom>
          <a:ln w="12700">
            <a:solidFill>
              <a:srgbClr val="DD493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79969" tIns="179969" rIns="179969" bIns="179969" rtlCol="0" anchor="ctr">
            <a:spAutoFit/>
          </a:bodyPr>
          <a:lstStyle/>
          <a:p>
            <a:pPr algn="ctr">
              <a:lnSpc>
                <a:spcPts val="2000"/>
              </a:lnSpc>
            </a:pPr>
            <a:r>
              <a:rPr lang="ru-RU" sz="1800" dirty="0"/>
              <a:t>Социальная информатика</a:t>
            </a:r>
          </a:p>
        </p:txBody>
      </p:sp>
      <p:cxnSp>
        <p:nvCxnSpPr>
          <p:cNvPr id="28" name="Соединительная линия уступом 27"/>
          <p:cNvCxnSpPr>
            <a:endCxn id="19" idx="3"/>
          </p:cNvCxnSpPr>
          <p:nvPr/>
        </p:nvCxnSpPr>
        <p:spPr>
          <a:xfrm rot="5400000">
            <a:off x="2706061" y="2340449"/>
            <a:ext cx="2354498" cy="849922"/>
          </a:xfrm>
          <a:prstGeom prst="bentConnector2">
            <a:avLst/>
          </a:prstGeom>
          <a:ln w="9525">
            <a:solidFill>
              <a:srgbClr val="DD493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Соединительная линия уступом 28"/>
          <p:cNvCxnSpPr>
            <a:endCxn id="20" idx="1"/>
          </p:cNvCxnSpPr>
          <p:nvPr/>
        </p:nvCxnSpPr>
        <p:spPr>
          <a:xfrm rot="16200000" flipH="1">
            <a:off x="4138747" y="2278588"/>
            <a:ext cx="2354498" cy="973643"/>
          </a:xfrm>
          <a:prstGeom prst="bentConnector2">
            <a:avLst/>
          </a:prstGeom>
          <a:ln w="9525">
            <a:solidFill>
              <a:srgbClr val="DD493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dk1">
              <a:alpha val="84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6858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8562" y="333913"/>
            <a:ext cx="6813031" cy="4348737"/>
          </a:xfrm>
          <a:prstGeom prst="rect">
            <a:avLst/>
          </a:prstGeom>
          <a:effectLst>
            <a:softEdge rad="127000"/>
          </a:effectLst>
        </p:spPr>
      </p:pic>
      <p:cxnSp>
        <p:nvCxnSpPr>
          <p:cNvPr id="17" name="Прямая соединительная линия 16"/>
          <p:cNvCxnSpPr/>
          <p:nvPr/>
        </p:nvCxnSpPr>
        <p:spPr>
          <a:xfrm>
            <a:off x="2152650" y="1323975"/>
            <a:ext cx="6546850" cy="0"/>
          </a:xfrm>
          <a:prstGeom prst="line">
            <a:avLst/>
          </a:prstGeom>
          <a:ln w="12700">
            <a:solidFill>
              <a:srgbClr val="0066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2272322" y="673099"/>
            <a:ext cx="6546850" cy="461651"/>
          </a:xfrm>
          <a:prstGeom prst="rect">
            <a:avLst/>
          </a:prstGeom>
          <a:noFill/>
        </p:spPr>
        <p:txBody>
          <a:bodyPr wrap="square" lIns="91426" tIns="45713" rIns="91426" bIns="45713" rtlCol="0">
            <a:spAutoFit/>
          </a:bodyPr>
          <a:lstStyle/>
          <a:p>
            <a:r>
              <a:rPr lang="ru-RU" sz="2400" b="1" dirty="0" smtClean="0">
                <a:solidFill>
                  <a:srgbClr val="0066B0"/>
                </a:solidFill>
                <a:latin typeface="+mj-lt"/>
              </a:rPr>
              <a:t>Социальная </a:t>
            </a:r>
            <a:r>
              <a:rPr lang="ru-RU" sz="2400" b="1" dirty="0">
                <a:solidFill>
                  <a:srgbClr val="0066B0"/>
                </a:solidFill>
                <a:latin typeface="+mj-lt"/>
              </a:rPr>
              <a:t>информатика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3886" y="1588160"/>
            <a:ext cx="4654305" cy="2532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61581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14" grpId="0" animBg="1"/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31" y="4855500"/>
            <a:ext cx="1316571" cy="28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69876" y="209461"/>
            <a:ext cx="4222134" cy="507828"/>
          </a:xfrm>
          <a:prstGeom prst="rect">
            <a:avLst/>
          </a:prstGeom>
          <a:noFill/>
        </p:spPr>
        <p:txBody>
          <a:bodyPr wrap="square" lIns="91426" tIns="45713" rIns="91426" bIns="45713" rtlCol="0">
            <a:spAutoFit/>
          </a:bodyPr>
          <a:lstStyle>
            <a:defPPr>
              <a:defRPr lang="ru-RU"/>
            </a:defPPr>
            <a:lvl1pPr>
              <a:defRPr sz="2700" b="1">
                <a:solidFill>
                  <a:srgbClr val="0066B0"/>
                </a:solidFill>
                <a:latin typeface="+mj-lt"/>
              </a:defRPr>
            </a:lvl1pPr>
          </a:lstStyle>
          <a:p>
            <a:r>
              <a:rPr lang="ru-RU" dirty="0" smtClean="0"/>
              <a:t>Информатика</a:t>
            </a:r>
            <a:endParaRPr lang="ru-RU" dirty="0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0" y="923925"/>
            <a:ext cx="9144000" cy="0"/>
          </a:xfrm>
          <a:prstGeom prst="line">
            <a:avLst/>
          </a:prstGeom>
          <a:ln w="12700">
            <a:solidFill>
              <a:srgbClr val="0066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369876" y="1130562"/>
            <a:ext cx="8205947" cy="808416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  <a:ln w="12700" cmpd="sng">
            <a:solidFill>
              <a:srgbClr val="DD4935"/>
            </a:solidFill>
            <a:prstDash val="solid"/>
          </a:ln>
        </p:spPr>
        <p:txBody>
          <a:bodyPr wrap="square" lIns="125979" tIns="125979" rIns="125979" bIns="125979">
            <a:spAutoFit/>
          </a:bodyPr>
          <a:lstStyle/>
          <a:p>
            <a:r>
              <a:rPr lang="ru-RU" sz="1800" dirty="0">
                <a:solidFill>
                  <a:schemeClr val="tx1"/>
                </a:solidFill>
              </a:rPr>
              <a:t>Каждому человеку, живущему в современном обществе, изучение информатики позволит: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32" b="6831"/>
          <a:stretch/>
        </p:blipFill>
        <p:spPr>
          <a:xfrm>
            <a:off x="2826745" y="2173042"/>
            <a:ext cx="3530529" cy="29704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2445" y="2402578"/>
            <a:ext cx="4956561" cy="2808718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4360029" y="2624256"/>
            <a:ext cx="2259271" cy="530913"/>
          </a:xfrm>
          <a:prstGeom prst="rect">
            <a:avLst/>
          </a:prstGeom>
        </p:spPr>
        <p:txBody>
          <a:bodyPr wrap="none" lIns="68579" tIns="34289" rIns="68579" bIns="34289">
            <a:spAutoFit/>
          </a:bodyPr>
          <a:lstStyle/>
          <a:p>
            <a:pPr algn="ctr"/>
            <a:r>
              <a:rPr lang="ru-RU" sz="1000" dirty="0" smtClean="0"/>
              <a:t>Использование понятий и методов </a:t>
            </a:r>
          </a:p>
          <a:p>
            <a:pPr algn="ctr"/>
            <a:r>
              <a:rPr lang="ru-RU" sz="1000" dirty="0" smtClean="0"/>
              <a:t>информатики в различных </a:t>
            </a:r>
          </a:p>
          <a:p>
            <a:pPr algn="ctr"/>
            <a:r>
              <a:rPr lang="ru-RU" sz="1000" dirty="0" smtClean="0"/>
              <a:t>предметных областях</a:t>
            </a:r>
            <a:endParaRPr lang="en-US" sz="1000" dirty="0"/>
          </a:p>
        </p:txBody>
      </p:sp>
      <p:graphicFrame>
        <p:nvGraphicFramePr>
          <p:cNvPr id="14" name="Диаграмма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88718655"/>
              </p:ext>
            </p:extLst>
          </p:nvPr>
        </p:nvGraphicFramePr>
        <p:xfrm>
          <a:off x="4483596" y="2943062"/>
          <a:ext cx="2012136" cy="11333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7334" y="2452082"/>
            <a:ext cx="2908958" cy="281644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6745" y="2407896"/>
            <a:ext cx="3944742" cy="2923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0926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/>
      <p:bldP spid="13" grpId="1"/>
      <p:bldGraphic spid="14" grpId="0">
        <p:bldAsOne/>
      </p:bldGraphic>
      <p:bldGraphic spid="14" grpId="1">
        <p:bldAsOne/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31" y="4855500"/>
            <a:ext cx="1316571" cy="288000"/>
          </a:xfrm>
          <a:prstGeom prst="rect">
            <a:avLst/>
          </a:prstGeom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0" y="923925"/>
            <a:ext cx="9144000" cy="0"/>
          </a:xfrm>
          <a:prstGeom prst="line">
            <a:avLst/>
          </a:prstGeom>
          <a:ln w="12700">
            <a:solidFill>
              <a:srgbClr val="0066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31" y="4855500"/>
            <a:ext cx="1316571" cy="28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69876" y="209461"/>
            <a:ext cx="4222134" cy="507828"/>
          </a:xfrm>
          <a:prstGeom prst="rect">
            <a:avLst/>
          </a:prstGeom>
          <a:noFill/>
        </p:spPr>
        <p:txBody>
          <a:bodyPr wrap="square" lIns="91426" tIns="45713" rIns="91426" bIns="45713" rtlCol="0">
            <a:spAutoFit/>
          </a:bodyPr>
          <a:lstStyle/>
          <a:p>
            <a:r>
              <a:rPr lang="ru-RU" sz="2700" b="1" dirty="0" smtClean="0">
                <a:solidFill>
                  <a:srgbClr val="0066B0"/>
                </a:solidFill>
                <a:latin typeface="+mj-lt"/>
              </a:rPr>
              <a:t>Информатика</a:t>
            </a:r>
            <a:endParaRPr lang="ru-RU" sz="2700" b="1" dirty="0">
              <a:solidFill>
                <a:srgbClr val="0066B0"/>
              </a:solidFill>
              <a:latin typeface="+mj-lt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64325" y="1073259"/>
            <a:ext cx="8415349" cy="1085415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  <a:ln w="12700" cmpd="sng">
            <a:solidFill>
              <a:srgbClr val="DD4935"/>
            </a:solidFill>
            <a:prstDash val="solid"/>
          </a:ln>
        </p:spPr>
        <p:txBody>
          <a:bodyPr wrap="square" lIns="125979" tIns="125979" rIns="125979" bIns="125979">
            <a:spAutoFit/>
          </a:bodyPr>
          <a:lstStyle/>
          <a:p>
            <a:r>
              <a:rPr lang="ru-RU" sz="1800" b="1" dirty="0"/>
              <a:t>Информационное общество </a:t>
            </a:r>
            <a:r>
              <a:rPr lang="ru-RU" sz="1800" dirty="0"/>
              <a:t>– это новый исторический этап развития цивилизации, в которой главными продуктами производства являются информация и знания.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386" y="2372989"/>
            <a:ext cx="3629114" cy="22681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9632" y="2372989"/>
            <a:ext cx="3403254" cy="22681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104169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31" y="4855500"/>
            <a:ext cx="1316571" cy="288000"/>
          </a:xfrm>
          <a:prstGeom prst="rect">
            <a:avLst/>
          </a:prstGeom>
        </p:spPr>
      </p:pic>
      <p:sp>
        <p:nvSpPr>
          <p:cNvPr id="3" name="Блок-схема: процесс 2"/>
          <p:cNvSpPr/>
          <p:nvPr/>
        </p:nvSpPr>
        <p:spPr>
          <a:xfrm>
            <a:off x="2772000" y="291931"/>
            <a:ext cx="3600000" cy="794340"/>
          </a:xfrm>
          <a:prstGeom prst="flowChartProcess">
            <a:avLst/>
          </a:prstGeom>
          <a:solidFill>
            <a:srgbClr val="DD4935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9969" tIns="179969" rIns="179969" bIns="179969" rtlCol="0" anchor="ctr">
            <a:spAutoFit/>
          </a:bodyPr>
          <a:lstStyle/>
          <a:p>
            <a:pPr algn="ctr"/>
            <a:r>
              <a:rPr lang="ru-RU" b="1" dirty="0" smtClean="0"/>
              <a:t>Особенности </a:t>
            </a:r>
            <a:r>
              <a:rPr lang="ru-RU" b="1" dirty="0"/>
              <a:t>информационного общества 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293105" y="1178396"/>
            <a:ext cx="2732407" cy="1132894"/>
          </a:xfrm>
          <a:prstGeom prst="rect">
            <a:avLst/>
          </a:prstGeom>
          <a:ln w="12700">
            <a:solidFill>
              <a:srgbClr val="DD493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79969" tIns="179969" rIns="179969" bIns="179969" rtlCol="0" anchor="ctr">
            <a:spAutoFit/>
          </a:bodyPr>
          <a:lstStyle/>
          <a:p>
            <a:pPr algn="ctr">
              <a:lnSpc>
                <a:spcPts val="2000"/>
              </a:lnSpc>
            </a:pPr>
            <a:r>
              <a:rPr lang="ru-RU" dirty="0"/>
              <a:t>У</a:t>
            </a:r>
            <a:r>
              <a:rPr lang="ru-RU" dirty="0" smtClean="0"/>
              <a:t>величение </a:t>
            </a:r>
            <a:r>
              <a:rPr lang="ru-RU" dirty="0"/>
              <a:t>роли информации, знаний и </a:t>
            </a:r>
            <a:r>
              <a:rPr lang="ru-RU" dirty="0" smtClean="0"/>
              <a:t>ИТ в </a:t>
            </a:r>
            <a:r>
              <a:rPr lang="ru-RU" dirty="0"/>
              <a:t>жизни общества</a:t>
            </a:r>
          </a:p>
        </p:txBody>
      </p:sp>
      <p:cxnSp>
        <p:nvCxnSpPr>
          <p:cNvPr id="33" name="Прямая со стрелкой 32"/>
          <p:cNvCxnSpPr>
            <a:stCxn id="3" idx="2"/>
            <a:endCxn id="21" idx="0"/>
          </p:cNvCxnSpPr>
          <p:nvPr/>
        </p:nvCxnSpPr>
        <p:spPr>
          <a:xfrm>
            <a:off x="4572000" y="1086271"/>
            <a:ext cx="0" cy="1164358"/>
          </a:xfrm>
          <a:prstGeom prst="straightConnector1">
            <a:avLst/>
          </a:prstGeom>
          <a:ln w="9525">
            <a:solidFill>
              <a:srgbClr val="DD493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Соединительная линия уступом 57"/>
          <p:cNvCxnSpPr>
            <a:endCxn id="22" idx="3"/>
          </p:cNvCxnSpPr>
          <p:nvPr/>
        </p:nvCxnSpPr>
        <p:spPr>
          <a:xfrm rot="5400000">
            <a:off x="2780274" y="1044287"/>
            <a:ext cx="945794" cy="455318"/>
          </a:xfrm>
          <a:prstGeom prst="bentConnector2">
            <a:avLst/>
          </a:prstGeom>
          <a:ln w="9525">
            <a:solidFill>
              <a:srgbClr val="DD493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6118486" y="1201671"/>
            <a:ext cx="2732408" cy="1109619"/>
          </a:xfrm>
          <a:prstGeom prst="rect">
            <a:avLst/>
          </a:prstGeom>
          <a:ln w="12700">
            <a:solidFill>
              <a:srgbClr val="DD493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79969" tIns="179969" rIns="179969" bIns="179969" rtlCol="0" anchor="ctr">
            <a:spAutoFit/>
          </a:bodyPr>
          <a:lstStyle/>
          <a:p>
            <a:pPr algn="ctr">
              <a:lnSpc>
                <a:spcPts val="2000"/>
              </a:lnSpc>
            </a:pPr>
            <a:r>
              <a:rPr lang="ru-RU" dirty="0"/>
              <a:t>У</a:t>
            </a:r>
            <a:r>
              <a:rPr lang="ru-RU" dirty="0" smtClean="0"/>
              <a:t>величение </a:t>
            </a:r>
            <a:r>
              <a:rPr lang="ru-RU" dirty="0"/>
              <a:t>числа </a:t>
            </a:r>
            <a:r>
              <a:rPr lang="ru-RU" dirty="0" smtClean="0"/>
              <a:t>людей </a:t>
            </a:r>
            <a:r>
              <a:rPr lang="ru-RU" dirty="0"/>
              <a:t>занятых в сфере </a:t>
            </a:r>
            <a:endParaRPr lang="ru-RU" dirty="0" smtClean="0"/>
          </a:p>
          <a:p>
            <a:pPr algn="ctr">
              <a:lnSpc>
                <a:spcPts val="2000"/>
              </a:lnSpc>
            </a:pPr>
            <a:r>
              <a:rPr lang="ru-RU" dirty="0" smtClean="0"/>
              <a:t>ИТ</a:t>
            </a:r>
            <a:endParaRPr lang="ru-RU" dirty="0"/>
          </a:p>
        </p:txBody>
      </p:sp>
      <p:cxnSp>
        <p:nvCxnSpPr>
          <p:cNvPr id="28" name="Соединительная линия уступом 27"/>
          <p:cNvCxnSpPr>
            <a:endCxn id="19" idx="1"/>
          </p:cNvCxnSpPr>
          <p:nvPr/>
        </p:nvCxnSpPr>
        <p:spPr>
          <a:xfrm rot="16200000" flipH="1">
            <a:off x="5536619" y="1174613"/>
            <a:ext cx="708419" cy="455315"/>
          </a:xfrm>
          <a:prstGeom prst="bentConnector2">
            <a:avLst/>
          </a:prstGeom>
          <a:ln w="9525">
            <a:solidFill>
              <a:srgbClr val="DD493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3062869" y="2250629"/>
            <a:ext cx="3018262" cy="1132894"/>
          </a:xfrm>
          <a:prstGeom prst="rect">
            <a:avLst/>
          </a:prstGeom>
          <a:ln w="12700">
            <a:solidFill>
              <a:srgbClr val="DD493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79969" tIns="179969" rIns="179969" bIns="179969" rtlCol="0" anchor="ctr">
            <a:spAutoFit/>
          </a:bodyPr>
          <a:lstStyle/>
          <a:p>
            <a:pPr algn="ctr">
              <a:lnSpc>
                <a:spcPts val="2000"/>
              </a:lnSpc>
            </a:pPr>
            <a:r>
              <a:rPr lang="ru-RU" dirty="0"/>
              <a:t>С</a:t>
            </a:r>
            <a:r>
              <a:rPr lang="ru-RU" dirty="0" smtClean="0"/>
              <a:t>оздание </a:t>
            </a:r>
            <a:r>
              <a:rPr lang="ru-RU" dirty="0"/>
              <a:t>глобального информационного </a:t>
            </a:r>
            <a:r>
              <a:rPr lang="ru-RU" dirty="0" smtClean="0"/>
              <a:t>пространства. </a:t>
            </a:r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164" y="3443602"/>
            <a:ext cx="2095270" cy="154227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320" y="3513915"/>
            <a:ext cx="1804254" cy="135319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5928" y="3513915"/>
            <a:ext cx="2683820" cy="147196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6232" y="3079338"/>
            <a:ext cx="1787768" cy="1787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5742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2" grpId="0" animBg="1"/>
      <p:bldP spid="19" grpId="0" animBg="1"/>
      <p:bldP spid="2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31" y="4855500"/>
            <a:ext cx="1316571" cy="288000"/>
          </a:xfrm>
          <a:prstGeom prst="rect">
            <a:avLst/>
          </a:prstGeom>
        </p:spPr>
      </p:pic>
      <p:sp>
        <p:nvSpPr>
          <p:cNvPr id="3" name="Блок-схема: процесс 2"/>
          <p:cNvSpPr/>
          <p:nvPr/>
        </p:nvSpPr>
        <p:spPr>
          <a:xfrm>
            <a:off x="2758079" y="302382"/>
            <a:ext cx="3600000" cy="794340"/>
          </a:xfrm>
          <a:prstGeom prst="flowChartProcess">
            <a:avLst/>
          </a:prstGeom>
          <a:solidFill>
            <a:srgbClr val="DD4935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9969" tIns="179969" rIns="179969" bIns="179969" rtlCol="0" anchor="ctr">
            <a:spAutoFit/>
          </a:bodyPr>
          <a:lstStyle/>
          <a:p>
            <a:pPr algn="ctr"/>
            <a:r>
              <a:rPr lang="ru-RU" b="1" dirty="0" smtClean="0"/>
              <a:t>Неблагоприятные воздействия  </a:t>
            </a:r>
            <a:r>
              <a:rPr lang="ru-RU" b="1" dirty="0"/>
              <a:t>информационного общества 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299569" y="1506568"/>
            <a:ext cx="2732407" cy="1389375"/>
          </a:xfrm>
          <a:prstGeom prst="rect">
            <a:avLst/>
          </a:prstGeom>
          <a:ln w="12700">
            <a:solidFill>
              <a:srgbClr val="DD493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79969" tIns="179969" rIns="179969" bIns="179969" rtlCol="0" anchor="ctr">
            <a:spAutoFit/>
          </a:bodyPr>
          <a:lstStyle/>
          <a:p>
            <a:pPr algn="ctr">
              <a:lnSpc>
                <a:spcPts val="2000"/>
              </a:lnSpc>
            </a:pPr>
            <a:r>
              <a:rPr lang="ru-RU" dirty="0"/>
              <a:t>Б</a:t>
            </a:r>
            <a:r>
              <a:rPr lang="ru-RU" dirty="0" smtClean="0"/>
              <a:t>ольшое </a:t>
            </a:r>
            <a:r>
              <a:rPr lang="ru-RU" dirty="0" smtClean="0"/>
              <a:t>влияние на общество </a:t>
            </a:r>
            <a:r>
              <a:rPr lang="ru-RU" dirty="0" smtClean="0"/>
              <a:t>оказывают </a:t>
            </a:r>
            <a:r>
              <a:rPr lang="ru-RU" dirty="0"/>
              <a:t>средства массовой информации</a:t>
            </a:r>
          </a:p>
        </p:txBody>
      </p:sp>
      <p:cxnSp>
        <p:nvCxnSpPr>
          <p:cNvPr id="58" name="Соединительная линия уступом 57"/>
          <p:cNvCxnSpPr>
            <a:endCxn id="22" idx="3"/>
          </p:cNvCxnSpPr>
          <p:nvPr/>
        </p:nvCxnSpPr>
        <p:spPr>
          <a:xfrm rot="5400000">
            <a:off x="2658835" y="1358392"/>
            <a:ext cx="1216006" cy="469723"/>
          </a:xfrm>
          <a:prstGeom prst="bentConnector2">
            <a:avLst/>
          </a:prstGeom>
          <a:ln w="9525">
            <a:solidFill>
              <a:srgbClr val="DD493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6096000" y="1646445"/>
            <a:ext cx="2732408" cy="1109619"/>
          </a:xfrm>
          <a:prstGeom prst="rect">
            <a:avLst/>
          </a:prstGeom>
          <a:ln w="12700">
            <a:solidFill>
              <a:srgbClr val="DD493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79969" tIns="179969" rIns="179969" bIns="179969" rtlCol="0" anchor="ctr">
            <a:spAutoFit/>
          </a:bodyPr>
          <a:lstStyle/>
          <a:p>
            <a:pPr algn="ctr">
              <a:lnSpc>
                <a:spcPts val="2000"/>
              </a:lnSpc>
            </a:pPr>
            <a:r>
              <a:rPr lang="ru-RU" dirty="0" smtClean="0"/>
              <a:t>Проблема </a:t>
            </a:r>
            <a:endParaRPr lang="en-US" dirty="0" smtClean="0"/>
          </a:p>
          <a:p>
            <a:pPr algn="ctr">
              <a:lnSpc>
                <a:spcPts val="2000"/>
              </a:lnSpc>
            </a:pPr>
            <a:r>
              <a:rPr lang="ru-RU" dirty="0" smtClean="0"/>
              <a:t>отбора </a:t>
            </a:r>
            <a:endParaRPr lang="en-US" dirty="0" smtClean="0"/>
          </a:p>
          <a:p>
            <a:pPr algn="ctr">
              <a:lnSpc>
                <a:spcPts val="2000"/>
              </a:lnSpc>
            </a:pPr>
            <a:r>
              <a:rPr lang="ru-RU" dirty="0" smtClean="0"/>
              <a:t>информации</a:t>
            </a:r>
            <a:endParaRPr lang="ru-RU" dirty="0"/>
          </a:p>
        </p:txBody>
      </p:sp>
      <p:cxnSp>
        <p:nvCxnSpPr>
          <p:cNvPr id="28" name="Соединительная линия уступом 27"/>
          <p:cNvCxnSpPr>
            <a:endCxn id="19" idx="1"/>
          </p:cNvCxnSpPr>
          <p:nvPr/>
        </p:nvCxnSpPr>
        <p:spPr>
          <a:xfrm rot="16200000" flipH="1">
            <a:off x="5271715" y="1376970"/>
            <a:ext cx="1167160" cy="481410"/>
          </a:xfrm>
          <a:prstGeom prst="bentConnector2">
            <a:avLst/>
          </a:prstGeom>
          <a:ln w="9525">
            <a:solidFill>
              <a:srgbClr val="DD493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299569" y="3153986"/>
            <a:ext cx="2732407" cy="1109619"/>
          </a:xfrm>
          <a:prstGeom prst="rect">
            <a:avLst/>
          </a:prstGeom>
          <a:ln w="12700">
            <a:solidFill>
              <a:srgbClr val="DD493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79969" tIns="179969" rIns="179969" bIns="179969" rtlCol="0" anchor="ctr">
            <a:spAutoFit/>
          </a:bodyPr>
          <a:lstStyle/>
          <a:p>
            <a:pPr algn="ctr">
              <a:lnSpc>
                <a:spcPts val="2000"/>
              </a:lnSpc>
            </a:pPr>
            <a:r>
              <a:rPr lang="ru-RU" dirty="0" smtClean="0"/>
              <a:t>ИТ могут </a:t>
            </a:r>
            <a:r>
              <a:rPr lang="ru-RU" dirty="0"/>
              <a:t>разрушить частную жизнь </a:t>
            </a:r>
            <a:endParaRPr lang="en-US" dirty="0" smtClean="0"/>
          </a:p>
          <a:p>
            <a:pPr algn="ctr">
              <a:lnSpc>
                <a:spcPts val="2000"/>
              </a:lnSpc>
            </a:pPr>
            <a:r>
              <a:rPr lang="ru-RU" dirty="0" smtClean="0"/>
              <a:t>людей</a:t>
            </a:r>
            <a:endParaRPr lang="ru-RU" dirty="0"/>
          </a:p>
        </p:txBody>
      </p:sp>
      <p:cxnSp>
        <p:nvCxnSpPr>
          <p:cNvPr id="18" name="Соединительная линия уступом 17"/>
          <p:cNvCxnSpPr>
            <a:endCxn id="17" idx="3"/>
          </p:cNvCxnSpPr>
          <p:nvPr/>
        </p:nvCxnSpPr>
        <p:spPr>
          <a:xfrm rot="5400000">
            <a:off x="2155590" y="1721758"/>
            <a:ext cx="2863424" cy="1110652"/>
          </a:xfrm>
          <a:prstGeom prst="bentConnector2">
            <a:avLst/>
          </a:prstGeom>
          <a:ln w="9525">
            <a:solidFill>
              <a:srgbClr val="DD493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6096000" y="3153986"/>
            <a:ext cx="2732408" cy="1109619"/>
          </a:xfrm>
          <a:prstGeom prst="rect">
            <a:avLst/>
          </a:prstGeom>
          <a:ln w="12700">
            <a:solidFill>
              <a:srgbClr val="DD493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79969" tIns="179969" rIns="179969" bIns="179969" rtlCol="0" anchor="ctr">
            <a:spAutoFit/>
          </a:bodyPr>
          <a:lstStyle/>
          <a:p>
            <a:pPr algn="ctr">
              <a:lnSpc>
                <a:spcPts val="2000"/>
              </a:lnSpc>
            </a:pPr>
            <a:r>
              <a:rPr lang="ru-RU" dirty="0"/>
              <a:t>С</a:t>
            </a:r>
            <a:r>
              <a:rPr lang="ru-RU" dirty="0" smtClean="0"/>
              <a:t>овершаются </a:t>
            </a:r>
            <a:r>
              <a:rPr lang="ru-RU" dirty="0"/>
              <a:t>высокотехнологичные преступления</a:t>
            </a:r>
          </a:p>
        </p:txBody>
      </p:sp>
      <p:cxnSp>
        <p:nvCxnSpPr>
          <p:cNvPr id="24" name="Соединительная линия уступом 23"/>
          <p:cNvCxnSpPr>
            <a:endCxn id="23" idx="1"/>
          </p:cNvCxnSpPr>
          <p:nvPr/>
        </p:nvCxnSpPr>
        <p:spPr>
          <a:xfrm rot="16200000" flipH="1">
            <a:off x="4117481" y="1730277"/>
            <a:ext cx="2851786" cy="1105251"/>
          </a:xfrm>
          <a:prstGeom prst="bentConnector2">
            <a:avLst/>
          </a:prstGeom>
          <a:ln w="9525">
            <a:solidFill>
              <a:srgbClr val="DD493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86221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2" grpId="0" animBg="1"/>
      <p:bldP spid="19" grpId="0" animBg="1"/>
      <p:bldP spid="17" grpId="0" animBg="1"/>
      <p:bldP spid="2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31" y="4855500"/>
            <a:ext cx="1316571" cy="288000"/>
          </a:xfrm>
          <a:prstGeom prst="rect">
            <a:avLst/>
          </a:prstGeom>
        </p:spPr>
      </p:pic>
      <p:cxnSp>
        <p:nvCxnSpPr>
          <p:cNvPr id="10" name="Прямая соединительная линия 9"/>
          <p:cNvCxnSpPr/>
          <p:nvPr/>
        </p:nvCxnSpPr>
        <p:spPr>
          <a:xfrm>
            <a:off x="0" y="923925"/>
            <a:ext cx="9144000" cy="0"/>
          </a:xfrm>
          <a:prstGeom prst="line">
            <a:avLst/>
          </a:prstGeom>
          <a:ln w="12700">
            <a:solidFill>
              <a:srgbClr val="0066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69876" y="209461"/>
            <a:ext cx="4222134" cy="507828"/>
          </a:xfrm>
          <a:prstGeom prst="rect">
            <a:avLst/>
          </a:prstGeom>
          <a:noFill/>
        </p:spPr>
        <p:txBody>
          <a:bodyPr wrap="square" lIns="91426" tIns="45713" rIns="91426" bIns="45713" rtlCol="0">
            <a:spAutoFit/>
          </a:bodyPr>
          <a:lstStyle/>
          <a:p>
            <a:r>
              <a:rPr lang="ru-RU" sz="2700" b="1" dirty="0" smtClean="0">
                <a:solidFill>
                  <a:srgbClr val="0066B0"/>
                </a:solidFill>
                <a:latin typeface="+mj-lt"/>
              </a:rPr>
              <a:t>Информатика</a:t>
            </a:r>
            <a:endParaRPr lang="ru-RU" sz="2700" b="1" dirty="0">
              <a:solidFill>
                <a:srgbClr val="0066B0"/>
              </a:solidFill>
              <a:latin typeface="+mj-lt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64325" y="1073259"/>
            <a:ext cx="8415349" cy="808416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  <a:ln w="12700" cmpd="sng">
            <a:solidFill>
              <a:srgbClr val="DD4935"/>
            </a:solidFill>
            <a:prstDash val="solid"/>
          </a:ln>
        </p:spPr>
        <p:txBody>
          <a:bodyPr wrap="square" lIns="125979" tIns="125979" rIns="125979" bIns="125979">
            <a:spAutoFit/>
          </a:bodyPr>
          <a:lstStyle/>
          <a:p>
            <a:r>
              <a:rPr lang="ru-RU" sz="1800" b="1" dirty="0"/>
              <a:t>Основная цель </a:t>
            </a:r>
            <a:r>
              <a:rPr lang="ru-RU" sz="1800" dirty="0"/>
              <a:t>школьного предмета «Информатика» – </a:t>
            </a:r>
            <a:r>
              <a:rPr lang="ru-RU" sz="1800" dirty="0" smtClean="0"/>
              <a:t>подготовить </a:t>
            </a:r>
            <a:r>
              <a:rPr lang="ru-RU" sz="1800" dirty="0"/>
              <a:t>пользователя компьютера.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4980" y="2031008"/>
            <a:ext cx="3954040" cy="3011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5791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31" y="4855500"/>
            <a:ext cx="1316571" cy="288000"/>
          </a:xfrm>
          <a:prstGeom prst="rect">
            <a:avLst/>
          </a:prstGeom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0" y="923925"/>
            <a:ext cx="9144000" cy="0"/>
          </a:xfrm>
          <a:prstGeom prst="line">
            <a:avLst/>
          </a:prstGeom>
          <a:ln w="12700">
            <a:solidFill>
              <a:srgbClr val="0066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69882" y="209461"/>
            <a:ext cx="8509198" cy="461651"/>
          </a:xfrm>
          <a:prstGeom prst="rect">
            <a:avLst/>
          </a:prstGeom>
          <a:noFill/>
        </p:spPr>
        <p:txBody>
          <a:bodyPr wrap="square" lIns="91426" tIns="45713" rIns="91426" bIns="45713" rtlCol="0">
            <a:spAutoFit/>
          </a:bodyPr>
          <a:lstStyle>
            <a:defPPr>
              <a:defRPr lang="ru-RU"/>
            </a:defPPr>
            <a:lvl1pPr>
              <a:defRPr sz="2700" b="1">
                <a:solidFill>
                  <a:srgbClr val="0066B0"/>
                </a:solidFill>
                <a:latin typeface="+mj-lt"/>
              </a:defRPr>
            </a:lvl1pPr>
          </a:lstStyle>
          <a:p>
            <a:r>
              <a:rPr lang="ru-RU" sz="2400" dirty="0" smtClean="0"/>
              <a:t>Требования </a:t>
            </a:r>
            <a:r>
              <a:rPr lang="ru-RU" sz="2400" dirty="0"/>
              <a:t>безопасности перед началом работы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882" y="743915"/>
            <a:ext cx="2153547" cy="269085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186" y="1037956"/>
            <a:ext cx="2220838" cy="225502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3782" y="934133"/>
            <a:ext cx="2310419" cy="231041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0293" y="2739998"/>
            <a:ext cx="2259502" cy="225950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1065" y="2669749"/>
            <a:ext cx="2400000" cy="2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7994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31" y="4855500"/>
            <a:ext cx="1316571" cy="288000"/>
          </a:xfrm>
          <a:prstGeom prst="rect">
            <a:avLst/>
          </a:prstGeom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0" y="923925"/>
            <a:ext cx="9144000" cy="0"/>
          </a:xfrm>
          <a:prstGeom prst="line">
            <a:avLst/>
          </a:prstGeom>
          <a:ln w="12700">
            <a:solidFill>
              <a:srgbClr val="0066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369882" y="209461"/>
            <a:ext cx="8509198" cy="461651"/>
          </a:xfrm>
          <a:prstGeom prst="rect">
            <a:avLst/>
          </a:prstGeom>
          <a:noFill/>
        </p:spPr>
        <p:txBody>
          <a:bodyPr wrap="square" lIns="91426" tIns="45713" rIns="91426" bIns="45713" rtlCol="0">
            <a:spAutoFit/>
          </a:bodyPr>
          <a:lstStyle>
            <a:defPPr>
              <a:defRPr lang="ru-RU"/>
            </a:defPPr>
            <a:lvl1pPr>
              <a:defRPr sz="2700" b="1">
                <a:solidFill>
                  <a:srgbClr val="0066B0"/>
                </a:solidFill>
                <a:latin typeface="+mj-lt"/>
              </a:defRPr>
            </a:lvl1pPr>
          </a:lstStyle>
          <a:p>
            <a:r>
              <a:rPr lang="ru-RU" sz="2400" dirty="0" smtClean="0"/>
              <a:t>Требования </a:t>
            </a:r>
            <a:r>
              <a:rPr lang="ru-RU" sz="2400" dirty="0"/>
              <a:t>безопасности </a:t>
            </a:r>
            <a:r>
              <a:rPr lang="ru-RU" sz="2400" dirty="0" smtClean="0"/>
              <a:t>во время работы</a:t>
            </a:r>
            <a:endParaRPr lang="ru-RU" sz="24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091" y="1551211"/>
            <a:ext cx="2400000" cy="2400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0226" y="1364288"/>
            <a:ext cx="2440680" cy="305084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9042" y="1551210"/>
            <a:ext cx="2400000" cy="2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3591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31" y="4855500"/>
            <a:ext cx="1316571" cy="288000"/>
          </a:xfrm>
          <a:prstGeom prst="rect">
            <a:avLst/>
          </a:prstGeom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0" y="923925"/>
            <a:ext cx="9144000" cy="0"/>
          </a:xfrm>
          <a:prstGeom prst="line">
            <a:avLst/>
          </a:prstGeom>
          <a:ln w="12700">
            <a:solidFill>
              <a:srgbClr val="0066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69882" y="209461"/>
            <a:ext cx="8509198" cy="461651"/>
          </a:xfrm>
          <a:prstGeom prst="rect">
            <a:avLst/>
          </a:prstGeom>
          <a:noFill/>
        </p:spPr>
        <p:txBody>
          <a:bodyPr wrap="square" lIns="91426" tIns="45713" rIns="91426" bIns="45713" rtlCol="0">
            <a:spAutoFit/>
          </a:bodyPr>
          <a:lstStyle>
            <a:defPPr>
              <a:defRPr lang="ru-RU"/>
            </a:defPPr>
            <a:lvl1pPr>
              <a:defRPr sz="2700" b="1">
                <a:solidFill>
                  <a:srgbClr val="0066B0"/>
                </a:solidFill>
                <a:latin typeface="+mj-lt"/>
              </a:defRPr>
            </a:lvl1pPr>
          </a:lstStyle>
          <a:p>
            <a:r>
              <a:rPr lang="ru-RU" sz="2400" dirty="0"/>
              <a:t>В кабинете информатики запрещается: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0505" y="1090535"/>
            <a:ext cx="1807173" cy="180717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0574" y="681344"/>
            <a:ext cx="2365986" cy="236598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6377" y="1047745"/>
            <a:ext cx="1914402" cy="191440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4361" y="936202"/>
            <a:ext cx="1871003" cy="233875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9466" y="906405"/>
            <a:ext cx="1925321" cy="240665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3246" y="2786671"/>
            <a:ext cx="1958498" cy="244812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327" y="2786671"/>
            <a:ext cx="1958498" cy="244812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7267" y="3021964"/>
            <a:ext cx="1977536" cy="197753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1744" y="2962147"/>
            <a:ext cx="1977536" cy="1977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0433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31" y="4855500"/>
            <a:ext cx="1316571" cy="288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69876" y="209461"/>
            <a:ext cx="4222134" cy="507828"/>
          </a:xfrm>
          <a:prstGeom prst="rect">
            <a:avLst/>
          </a:prstGeom>
          <a:noFill/>
        </p:spPr>
        <p:txBody>
          <a:bodyPr wrap="square" lIns="91426" tIns="45713" rIns="91426" bIns="45713" rtlCol="0">
            <a:spAutoFit/>
          </a:bodyPr>
          <a:lstStyle/>
          <a:p>
            <a:r>
              <a:rPr lang="ru-RU" sz="2700" b="1" dirty="0" smtClean="0">
                <a:solidFill>
                  <a:srgbClr val="0066B0"/>
                </a:solidFill>
                <a:latin typeface="+mj-lt"/>
              </a:rPr>
              <a:t>Пролетело лето!</a:t>
            </a:r>
            <a:endParaRPr lang="ru-RU" sz="2700" b="1" dirty="0">
              <a:solidFill>
                <a:srgbClr val="0066B0"/>
              </a:solidFill>
              <a:latin typeface="+mj-lt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0" y="923925"/>
            <a:ext cx="9144000" cy="0"/>
          </a:xfrm>
          <a:prstGeom prst="line">
            <a:avLst/>
          </a:prstGeom>
          <a:ln w="12700">
            <a:solidFill>
              <a:srgbClr val="0066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876" y="1112455"/>
            <a:ext cx="2676342" cy="17772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0138" y="1111921"/>
            <a:ext cx="2683723" cy="17772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7781" y="1111922"/>
            <a:ext cx="2637925" cy="17681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1532"/>
          <a:stretch/>
        </p:blipFill>
        <p:spPr>
          <a:xfrm>
            <a:off x="1345448" y="3231319"/>
            <a:ext cx="2465977" cy="17681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337" y="3231320"/>
            <a:ext cx="2493094" cy="17681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58849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31" y="4855500"/>
            <a:ext cx="1316571" cy="288000"/>
          </a:xfrm>
          <a:prstGeom prst="rect">
            <a:avLst/>
          </a:prstGeom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0" y="923925"/>
            <a:ext cx="9144000" cy="0"/>
          </a:xfrm>
          <a:prstGeom prst="line">
            <a:avLst/>
          </a:prstGeom>
          <a:ln w="12700">
            <a:solidFill>
              <a:srgbClr val="0066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69882" y="209461"/>
            <a:ext cx="6211757" cy="507828"/>
          </a:xfrm>
          <a:prstGeom prst="rect">
            <a:avLst/>
          </a:prstGeom>
          <a:noFill/>
        </p:spPr>
        <p:txBody>
          <a:bodyPr wrap="square" lIns="91426" tIns="45713" rIns="91426" bIns="45713" rtlCol="0">
            <a:spAutoFit/>
          </a:bodyPr>
          <a:lstStyle>
            <a:defPPr>
              <a:defRPr lang="ru-RU"/>
            </a:defPPr>
            <a:lvl1pPr>
              <a:defRPr sz="2700" b="1">
                <a:solidFill>
                  <a:srgbClr val="0066B0"/>
                </a:solidFill>
                <a:latin typeface="+mj-lt"/>
              </a:defRPr>
            </a:lvl1pPr>
          </a:lstStyle>
          <a:p>
            <a:r>
              <a:rPr lang="ru-RU" dirty="0" smtClean="0"/>
              <a:t>Моделирование и формализация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747" y="1130562"/>
            <a:ext cx="3722198" cy="20913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/>
          <a:srcRect t="1199" b="904"/>
          <a:stretch/>
        </p:blipFill>
        <p:spPr>
          <a:xfrm>
            <a:off x="4861859" y="1130562"/>
            <a:ext cx="3788039" cy="20913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6"/>
          <a:srcRect t="2147" b="1738"/>
          <a:stretch/>
        </p:blipFill>
        <p:spPr>
          <a:xfrm>
            <a:off x="2742580" y="2917826"/>
            <a:ext cx="3858674" cy="209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726147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31" y="4855500"/>
            <a:ext cx="1316571" cy="288000"/>
          </a:xfrm>
          <a:prstGeom prst="rect">
            <a:avLst/>
          </a:prstGeom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0" y="923925"/>
            <a:ext cx="9144000" cy="0"/>
          </a:xfrm>
          <a:prstGeom prst="line">
            <a:avLst/>
          </a:prstGeom>
          <a:ln w="12700">
            <a:solidFill>
              <a:srgbClr val="0066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69882" y="209461"/>
            <a:ext cx="8026986" cy="507817"/>
          </a:xfrm>
          <a:prstGeom prst="rect">
            <a:avLst/>
          </a:prstGeom>
          <a:noFill/>
        </p:spPr>
        <p:txBody>
          <a:bodyPr wrap="square" lIns="91426" tIns="45713" rIns="91426" bIns="45713" rtlCol="0">
            <a:spAutoFit/>
          </a:bodyPr>
          <a:lstStyle>
            <a:defPPr>
              <a:defRPr lang="ru-RU"/>
            </a:defPPr>
            <a:lvl1pPr>
              <a:defRPr sz="2700" b="1">
                <a:solidFill>
                  <a:srgbClr val="0066B0"/>
                </a:solidFill>
                <a:latin typeface="+mj-lt"/>
              </a:defRPr>
            </a:lvl1pPr>
          </a:lstStyle>
          <a:p>
            <a:r>
              <a:rPr lang="ru-RU" dirty="0" smtClean="0"/>
              <a:t>Алгоритмизация </a:t>
            </a:r>
            <a:r>
              <a:rPr lang="ru-RU" dirty="0"/>
              <a:t>и </a:t>
            </a:r>
            <a:r>
              <a:rPr lang="ru-RU" dirty="0" smtClean="0"/>
              <a:t>программирование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/>
          <a:srcRect t="1135" b="309"/>
          <a:stretch/>
        </p:blipFill>
        <p:spPr>
          <a:xfrm>
            <a:off x="500400" y="1130400"/>
            <a:ext cx="3763138" cy="209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05375" y="1130400"/>
            <a:ext cx="3744984" cy="20915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08624" y="2907900"/>
            <a:ext cx="3726752" cy="209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828680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31" y="4855500"/>
            <a:ext cx="1316571" cy="288000"/>
          </a:xfrm>
          <a:prstGeom prst="rect">
            <a:avLst/>
          </a:prstGeom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0" y="923925"/>
            <a:ext cx="9144000" cy="0"/>
          </a:xfrm>
          <a:prstGeom prst="line">
            <a:avLst/>
          </a:prstGeom>
          <a:ln w="12700">
            <a:solidFill>
              <a:srgbClr val="0066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18291" y="295186"/>
            <a:ext cx="8507418" cy="400095"/>
          </a:xfrm>
          <a:prstGeom prst="rect">
            <a:avLst/>
          </a:prstGeom>
          <a:noFill/>
        </p:spPr>
        <p:txBody>
          <a:bodyPr wrap="square" lIns="91426" tIns="45713" rIns="91426" bIns="45713" rtlCol="0">
            <a:spAutoFit/>
          </a:bodyPr>
          <a:lstStyle>
            <a:defPPr>
              <a:defRPr lang="ru-RU"/>
            </a:defPPr>
            <a:lvl1pPr>
              <a:defRPr sz="2700" b="1">
                <a:solidFill>
                  <a:srgbClr val="0066B0"/>
                </a:solidFill>
                <a:latin typeface="+mj-lt"/>
              </a:defRPr>
            </a:lvl1pPr>
          </a:lstStyle>
          <a:p>
            <a:r>
              <a:rPr lang="ru-RU" sz="2000" dirty="0"/>
              <a:t>Обработка числовой информации в электронных таблицах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3499" y="1130400"/>
            <a:ext cx="3564665" cy="19991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0400" y="1130400"/>
            <a:ext cx="3517128" cy="1974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19377" y="2940372"/>
            <a:ext cx="3751387" cy="209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830093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31" y="4855500"/>
            <a:ext cx="1316571" cy="288000"/>
          </a:xfrm>
          <a:prstGeom prst="rect">
            <a:avLst/>
          </a:prstGeom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0" y="923925"/>
            <a:ext cx="9144000" cy="0"/>
          </a:xfrm>
          <a:prstGeom prst="line">
            <a:avLst/>
          </a:prstGeom>
          <a:ln w="12700">
            <a:solidFill>
              <a:srgbClr val="0066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69882" y="209461"/>
            <a:ext cx="6211757" cy="507828"/>
          </a:xfrm>
          <a:prstGeom prst="rect">
            <a:avLst/>
          </a:prstGeom>
          <a:noFill/>
        </p:spPr>
        <p:txBody>
          <a:bodyPr wrap="square" lIns="91426" tIns="45713" rIns="91426" bIns="45713" rtlCol="0">
            <a:spAutoFit/>
          </a:bodyPr>
          <a:lstStyle>
            <a:defPPr>
              <a:defRPr lang="ru-RU"/>
            </a:defPPr>
            <a:lvl1pPr>
              <a:defRPr sz="2700" b="1">
                <a:solidFill>
                  <a:srgbClr val="0066B0"/>
                </a:solidFill>
                <a:latin typeface="+mj-lt"/>
              </a:defRPr>
            </a:lvl1pPr>
          </a:lstStyle>
          <a:p>
            <a:r>
              <a:rPr lang="ru-RU" dirty="0"/>
              <a:t>Коммуникационные технологии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401" y="1130400"/>
            <a:ext cx="3589000" cy="20002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54599" y="1130400"/>
            <a:ext cx="3686511" cy="20492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97937" y="2954400"/>
            <a:ext cx="3748126" cy="209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542110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31" y="4855500"/>
            <a:ext cx="1316571" cy="28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64325" y="800362"/>
            <a:ext cx="8415349" cy="1485525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  <a:ln w="12700" cmpd="sng">
            <a:solidFill>
              <a:srgbClr val="DD4935"/>
            </a:solidFill>
            <a:prstDash val="solid"/>
          </a:ln>
        </p:spPr>
        <p:txBody>
          <a:bodyPr wrap="square" lIns="125979" tIns="125979" rIns="125979" bIns="125979">
            <a:spAutoFit/>
          </a:bodyPr>
          <a:lstStyle/>
          <a:p>
            <a:pPr algn="ctr"/>
            <a:r>
              <a:rPr lang="ru-RU" sz="2000" dirty="0"/>
              <a:t>Желаем вам успешных занятий и отличных оценок</a:t>
            </a:r>
            <a:r>
              <a:rPr lang="ru-RU" sz="2000" dirty="0" smtClean="0"/>
              <a:t>!</a:t>
            </a:r>
          </a:p>
          <a:p>
            <a:pPr algn="ctr"/>
            <a:r>
              <a:rPr lang="ru-RU" sz="2000" dirty="0" smtClean="0"/>
              <a:t>Пусть </a:t>
            </a:r>
            <a:r>
              <a:rPr lang="ru-RU" sz="2000" dirty="0"/>
              <a:t>учебный процесс принесёт не только огромную пользу, но и </a:t>
            </a:r>
            <a:endParaRPr lang="ru-RU" sz="2000" dirty="0" smtClean="0"/>
          </a:p>
          <a:p>
            <a:pPr algn="ctr"/>
            <a:r>
              <a:rPr lang="ru-RU" sz="2000" dirty="0" smtClean="0"/>
              <a:t>радость </a:t>
            </a:r>
            <a:r>
              <a:rPr lang="ru-RU" sz="2000" dirty="0"/>
              <a:t>от постижения мудрости, </a:t>
            </a:r>
            <a:endParaRPr lang="ru-RU" sz="2000" dirty="0" smtClean="0"/>
          </a:p>
          <a:p>
            <a:pPr algn="ctr"/>
            <a:r>
              <a:rPr lang="ru-RU" sz="2000" dirty="0" smtClean="0"/>
              <a:t>общения </a:t>
            </a:r>
            <a:r>
              <a:rPr lang="ru-RU" sz="2000" dirty="0"/>
              <a:t>с педагогами и </a:t>
            </a:r>
            <a:r>
              <a:rPr lang="ru-RU" sz="2000" dirty="0" smtClean="0"/>
              <a:t>друзьями</a:t>
            </a:r>
            <a:r>
              <a:rPr lang="ru-RU" sz="2000" dirty="0"/>
              <a:t>!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546" y="2012589"/>
            <a:ext cx="3920267" cy="3715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8007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31" y="4855500"/>
            <a:ext cx="1316571" cy="2880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69876" y="209461"/>
            <a:ext cx="4222134" cy="507828"/>
          </a:xfrm>
          <a:prstGeom prst="rect">
            <a:avLst/>
          </a:prstGeom>
          <a:noFill/>
        </p:spPr>
        <p:txBody>
          <a:bodyPr wrap="square" lIns="91426" tIns="45713" rIns="91426" bIns="45713" rtlCol="0">
            <a:spAutoFit/>
          </a:bodyPr>
          <a:lstStyle/>
          <a:p>
            <a:r>
              <a:rPr lang="ru-RU" sz="2700" b="1" dirty="0" smtClean="0">
                <a:solidFill>
                  <a:srgbClr val="0066B0"/>
                </a:solidFill>
                <a:latin typeface="+mj-lt"/>
              </a:rPr>
              <a:t>Школа</a:t>
            </a:r>
            <a:endParaRPr lang="ru-RU" sz="2700" b="1" dirty="0">
              <a:solidFill>
                <a:srgbClr val="0066B0"/>
              </a:solidFill>
              <a:latin typeface="+mj-lt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0" y="923925"/>
            <a:ext cx="9144000" cy="0"/>
          </a:xfrm>
          <a:prstGeom prst="line">
            <a:avLst/>
          </a:prstGeom>
          <a:ln w="12700">
            <a:solidFill>
              <a:srgbClr val="0066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73"/>
          <a:stretch/>
        </p:blipFill>
        <p:spPr>
          <a:xfrm>
            <a:off x="991312" y="1029473"/>
            <a:ext cx="2691926" cy="18428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8058" y="3078968"/>
            <a:ext cx="2766510" cy="18436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4945" y="1029224"/>
            <a:ext cx="2674834" cy="18431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16"/>
          <a:stretch/>
        </p:blipFill>
        <p:spPr>
          <a:xfrm>
            <a:off x="4693075" y="3078968"/>
            <a:ext cx="2805849" cy="18436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251262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31" y="4855500"/>
            <a:ext cx="1316571" cy="28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69876" y="209461"/>
            <a:ext cx="4222134" cy="507828"/>
          </a:xfrm>
          <a:prstGeom prst="rect">
            <a:avLst/>
          </a:prstGeom>
          <a:noFill/>
        </p:spPr>
        <p:txBody>
          <a:bodyPr wrap="square" lIns="91426" tIns="45713" rIns="91426" bIns="45713" rtlCol="0">
            <a:spAutoFit/>
          </a:bodyPr>
          <a:lstStyle/>
          <a:p>
            <a:r>
              <a:rPr lang="ru-RU" sz="2700" b="1" dirty="0" smtClean="0">
                <a:solidFill>
                  <a:srgbClr val="0066B0"/>
                </a:solidFill>
                <a:latin typeface="+mj-lt"/>
              </a:rPr>
              <a:t>Школа </a:t>
            </a:r>
            <a:endParaRPr lang="ru-RU" sz="2700" b="1" dirty="0">
              <a:solidFill>
                <a:srgbClr val="0066B0"/>
              </a:solidFill>
              <a:latin typeface="+mj-lt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0" y="923925"/>
            <a:ext cx="9144000" cy="0"/>
          </a:xfrm>
          <a:prstGeom prst="line">
            <a:avLst/>
          </a:prstGeom>
          <a:ln w="12700">
            <a:solidFill>
              <a:srgbClr val="0066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876" y="1130562"/>
            <a:ext cx="3713645" cy="247576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91"/>
          <a:stretch/>
        </p:blipFill>
        <p:spPr>
          <a:xfrm>
            <a:off x="5007836" y="2260258"/>
            <a:ext cx="3691525" cy="2457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287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31" y="4855500"/>
            <a:ext cx="1316571" cy="28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69876" y="209461"/>
            <a:ext cx="4222134" cy="507828"/>
          </a:xfrm>
          <a:prstGeom prst="rect">
            <a:avLst/>
          </a:prstGeom>
          <a:noFill/>
        </p:spPr>
        <p:txBody>
          <a:bodyPr wrap="square" lIns="91426" tIns="45713" rIns="91426" bIns="45713" rtlCol="0">
            <a:spAutoFit/>
          </a:bodyPr>
          <a:lstStyle/>
          <a:p>
            <a:r>
              <a:rPr lang="ru-RU" sz="2700" b="1" dirty="0" smtClean="0">
                <a:solidFill>
                  <a:srgbClr val="0066B0"/>
                </a:solidFill>
                <a:latin typeface="+mj-lt"/>
              </a:rPr>
              <a:t>Информатика</a:t>
            </a:r>
            <a:endParaRPr lang="ru-RU" sz="2700" b="1" dirty="0">
              <a:solidFill>
                <a:srgbClr val="0066B0"/>
              </a:solidFill>
              <a:latin typeface="+mj-lt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923925"/>
            <a:ext cx="9144000" cy="0"/>
          </a:xfrm>
          <a:prstGeom prst="line">
            <a:avLst/>
          </a:prstGeom>
          <a:ln w="12700">
            <a:solidFill>
              <a:srgbClr val="0066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876" y="1572782"/>
            <a:ext cx="3896406" cy="29223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Прямоугольник 9"/>
          <p:cNvSpPr/>
          <p:nvPr/>
        </p:nvSpPr>
        <p:spPr>
          <a:xfrm>
            <a:off x="4674551" y="3625021"/>
            <a:ext cx="4093434" cy="1100804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  <a:ln w="12700" cmpd="sng">
            <a:solidFill>
              <a:srgbClr val="DD4935"/>
            </a:solidFill>
            <a:prstDash val="solid"/>
          </a:ln>
        </p:spPr>
        <p:txBody>
          <a:bodyPr wrap="square" lIns="125979" tIns="125979" rIns="125979" bIns="125979">
            <a:spAutoFit/>
          </a:bodyPr>
          <a:lstStyle/>
          <a:p>
            <a:pPr>
              <a:lnSpc>
                <a:spcPts val="2200"/>
              </a:lnSpc>
            </a:pPr>
            <a:r>
              <a:rPr lang="ru-RU" sz="2400" dirty="0" smtClean="0">
                <a:latin typeface="Monotype Corsiva" panose="03010101010201010101" pitchFamily="66" charset="0"/>
              </a:rPr>
              <a:t>«Дорогу </a:t>
            </a:r>
            <a:r>
              <a:rPr lang="ru-RU" sz="2400" dirty="0">
                <a:latin typeface="Monotype Corsiva" panose="03010101010201010101" pitchFamily="66" charset="0"/>
              </a:rPr>
              <a:t>осилит идущий, а информатику – </a:t>
            </a:r>
            <a:r>
              <a:rPr lang="ru-RU" sz="2400" dirty="0" smtClean="0">
                <a:latin typeface="Monotype Corsiva" panose="03010101010201010101" pitchFamily="66" charset="0"/>
              </a:rPr>
              <a:t>мыслящий».</a:t>
            </a:r>
          </a:p>
          <a:p>
            <a:pPr algn="r">
              <a:lnSpc>
                <a:spcPts val="2200"/>
              </a:lnSpc>
            </a:pPr>
            <a:r>
              <a:rPr lang="ru-RU" sz="1800" dirty="0" smtClean="0"/>
              <a:t>Гюстав </a:t>
            </a:r>
            <a:r>
              <a:rPr lang="ru-RU" sz="1800" dirty="0" err="1" smtClean="0"/>
              <a:t>Гийом</a:t>
            </a:r>
            <a:r>
              <a:rPr lang="ru-RU" sz="1800" dirty="0" smtClean="0"/>
              <a:t> </a:t>
            </a:r>
            <a:endParaRPr lang="ru-RU" sz="18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5204" y="1004416"/>
            <a:ext cx="1672127" cy="2424584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740493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31" y="4855500"/>
            <a:ext cx="1316571" cy="28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69875" y="209461"/>
            <a:ext cx="5424173" cy="507817"/>
          </a:xfrm>
          <a:prstGeom prst="rect">
            <a:avLst/>
          </a:prstGeom>
          <a:noFill/>
        </p:spPr>
        <p:txBody>
          <a:bodyPr wrap="square" lIns="91426" tIns="45713" rIns="91426" bIns="45713" rtlCol="0">
            <a:spAutoFit/>
          </a:bodyPr>
          <a:lstStyle/>
          <a:p>
            <a:r>
              <a:rPr lang="ru-RU" sz="2700" b="1" dirty="0" smtClean="0">
                <a:solidFill>
                  <a:srgbClr val="0066B0"/>
                </a:solidFill>
                <a:latin typeface="+mj-lt"/>
              </a:rPr>
              <a:t>Информатика в 9-м классе</a:t>
            </a:r>
            <a:endParaRPr lang="ru-RU" sz="2700" b="1" dirty="0">
              <a:solidFill>
                <a:srgbClr val="0066B0"/>
              </a:solidFill>
              <a:latin typeface="+mj-lt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0" y="923925"/>
            <a:ext cx="9144000" cy="0"/>
          </a:xfrm>
          <a:prstGeom prst="line">
            <a:avLst/>
          </a:prstGeom>
          <a:ln w="12700">
            <a:solidFill>
              <a:srgbClr val="0066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31" y="4855500"/>
            <a:ext cx="1316571" cy="28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877" y="2100066"/>
            <a:ext cx="3723560" cy="27554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01"/>
          <a:stretch/>
        </p:blipFill>
        <p:spPr>
          <a:xfrm>
            <a:off x="4864964" y="1059679"/>
            <a:ext cx="3723561" cy="2770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618675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31" y="4855500"/>
            <a:ext cx="1316571" cy="288000"/>
          </a:xfrm>
          <a:prstGeom prst="rect">
            <a:avLst/>
          </a:prstGeom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0" y="923925"/>
            <a:ext cx="9144000" cy="0"/>
          </a:xfrm>
          <a:prstGeom prst="line">
            <a:avLst/>
          </a:prstGeom>
          <a:ln w="12700">
            <a:solidFill>
              <a:srgbClr val="0066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31" y="4855500"/>
            <a:ext cx="1316571" cy="28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69876" y="209461"/>
            <a:ext cx="4222134" cy="507828"/>
          </a:xfrm>
          <a:prstGeom prst="rect">
            <a:avLst/>
          </a:prstGeom>
          <a:noFill/>
        </p:spPr>
        <p:txBody>
          <a:bodyPr wrap="square" lIns="91426" tIns="45713" rIns="91426" bIns="45713" rtlCol="0">
            <a:spAutoFit/>
          </a:bodyPr>
          <a:lstStyle/>
          <a:p>
            <a:r>
              <a:rPr lang="ru-RU" sz="2700" b="1" dirty="0" smtClean="0">
                <a:solidFill>
                  <a:srgbClr val="0066B0"/>
                </a:solidFill>
                <a:latin typeface="+mj-lt"/>
              </a:rPr>
              <a:t>Информатика</a:t>
            </a:r>
            <a:endParaRPr lang="ru-RU" sz="2700" b="1" dirty="0">
              <a:solidFill>
                <a:srgbClr val="0066B0"/>
              </a:solidFill>
              <a:latin typeface="+mj-lt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64325" y="1130562"/>
            <a:ext cx="8415349" cy="808416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  <a:ln w="12700" cmpd="sng">
            <a:solidFill>
              <a:srgbClr val="DD4935"/>
            </a:solidFill>
            <a:prstDash val="solid"/>
          </a:ln>
        </p:spPr>
        <p:txBody>
          <a:bodyPr wrap="square" lIns="125979" tIns="125979" rIns="125979" bIns="125979">
            <a:spAutoFit/>
          </a:bodyPr>
          <a:lstStyle/>
          <a:p>
            <a:r>
              <a:rPr lang="ru-RU" sz="1800" b="1" dirty="0"/>
              <a:t>Информатика</a:t>
            </a:r>
            <a:r>
              <a:rPr lang="ru-RU" sz="1800" dirty="0"/>
              <a:t> – это наука о видах и формах представления информации, методах и способах её поиска, хранения, обработки и передачи.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193" y="2371701"/>
            <a:ext cx="2857500" cy="2381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97" r="5158" b="7294"/>
          <a:stretch/>
        </p:blipFill>
        <p:spPr>
          <a:xfrm>
            <a:off x="5059110" y="2371701"/>
            <a:ext cx="3059394" cy="23783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61"/>
          <a:stretch/>
        </p:blipFill>
        <p:spPr>
          <a:xfrm>
            <a:off x="1051133" y="2371700"/>
            <a:ext cx="2879001" cy="23783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78" b="8735"/>
          <a:stretch/>
        </p:blipFill>
        <p:spPr>
          <a:xfrm>
            <a:off x="5050564" y="2377183"/>
            <a:ext cx="3067940" cy="23729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261"/>
          <a:stretch/>
        </p:blipFill>
        <p:spPr>
          <a:xfrm>
            <a:off x="5059109" y="2371700"/>
            <a:ext cx="3059395" cy="23783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69" r="12303"/>
          <a:stretch/>
        </p:blipFill>
        <p:spPr>
          <a:xfrm>
            <a:off x="982766" y="2377184"/>
            <a:ext cx="3085032" cy="23729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46"/>
          <a:stretch/>
        </p:blipFill>
        <p:spPr>
          <a:xfrm>
            <a:off x="965675" y="2368844"/>
            <a:ext cx="3102123" cy="23729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296"/>
          <a:stretch/>
        </p:blipFill>
        <p:spPr>
          <a:xfrm>
            <a:off x="5050564" y="2368844"/>
            <a:ext cx="3085032" cy="23729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572" y="2157509"/>
            <a:ext cx="4196875" cy="26979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569275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31" y="4855500"/>
            <a:ext cx="1316571" cy="28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69877" y="209468"/>
            <a:ext cx="7278698" cy="507817"/>
          </a:xfrm>
          <a:prstGeom prst="rect">
            <a:avLst/>
          </a:prstGeom>
          <a:noFill/>
        </p:spPr>
        <p:txBody>
          <a:bodyPr wrap="square" lIns="91426" tIns="45713" rIns="91426" bIns="45713" rtlCol="0">
            <a:spAutoFit/>
          </a:bodyPr>
          <a:lstStyle>
            <a:defPPr>
              <a:defRPr lang="ru-RU"/>
            </a:defPPr>
            <a:lvl1pPr>
              <a:defRPr sz="2700" b="1">
                <a:solidFill>
                  <a:srgbClr val="0066B0"/>
                </a:solidFill>
                <a:latin typeface="+mj-lt"/>
              </a:defRPr>
            </a:lvl1pPr>
          </a:lstStyle>
          <a:p>
            <a:r>
              <a:rPr lang="ru-RU" dirty="0" smtClean="0"/>
              <a:t>Информатика</a:t>
            </a:r>
            <a:endParaRPr lang="ru-RU" dirty="0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0" y="923925"/>
            <a:ext cx="9144000" cy="0"/>
          </a:xfrm>
          <a:prstGeom prst="line">
            <a:avLst/>
          </a:prstGeom>
          <a:ln w="12700">
            <a:solidFill>
              <a:srgbClr val="0066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Блок-схема: процесс 2"/>
          <p:cNvSpPr/>
          <p:nvPr/>
        </p:nvSpPr>
        <p:spPr>
          <a:xfrm>
            <a:off x="2772000" y="1009213"/>
            <a:ext cx="3600000" cy="578951"/>
          </a:xfrm>
          <a:prstGeom prst="flowChartProcess">
            <a:avLst/>
          </a:prstGeom>
          <a:solidFill>
            <a:srgbClr val="DD4935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9969" tIns="179969" rIns="179969" bIns="179969" rtlCol="0" anchor="ctr">
            <a:spAutoFit/>
          </a:bodyPr>
          <a:lstStyle/>
          <a:p>
            <a:pPr algn="ctr"/>
            <a:r>
              <a:rPr lang="ru-RU" dirty="0" smtClean="0"/>
              <a:t>Информатика</a:t>
            </a:r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1102558" y="1885203"/>
            <a:ext cx="2355791" cy="876414"/>
          </a:xfrm>
          <a:prstGeom prst="rect">
            <a:avLst/>
          </a:prstGeom>
          <a:ln w="12700">
            <a:solidFill>
              <a:srgbClr val="DD493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79969" tIns="179969" rIns="179969" bIns="179969" rtlCol="0" anchor="ctr">
            <a:spAutoFit/>
          </a:bodyPr>
          <a:lstStyle/>
          <a:p>
            <a:pPr algn="ctr">
              <a:lnSpc>
                <a:spcPts val="2000"/>
              </a:lnSpc>
            </a:pPr>
            <a:r>
              <a:rPr lang="ru-RU" sz="1800" dirty="0" smtClean="0"/>
              <a:t>Теоретическая информатика</a:t>
            </a:r>
            <a:endParaRPr lang="ru-RU" sz="1800" dirty="0"/>
          </a:p>
        </p:txBody>
      </p:sp>
      <p:cxnSp>
        <p:nvCxnSpPr>
          <p:cNvPr id="58" name="Соединительная линия уступом 57"/>
          <p:cNvCxnSpPr>
            <a:endCxn id="22" idx="3"/>
          </p:cNvCxnSpPr>
          <p:nvPr/>
        </p:nvCxnSpPr>
        <p:spPr>
          <a:xfrm rot="5400000">
            <a:off x="3396970" y="1649542"/>
            <a:ext cx="735248" cy="612489"/>
          </a:xfrm>
          <a:prstGeom prst="bentConnector2">
            <a:avLst/>
          </a:prstGeom>
          <a:ln w="9525">
            <a:solidFill>
              <a:srgbClr val="DD493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dk1">
              <a:alpha val="84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6858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8562" y="333913"/>
            <a:ext cx="6813031" cy="4348737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7" name="Прямоугольник 16"/>
          <p:cNvSpPr/>
          <p:nvPr/>
        </p:nvSpPr>
        <p:spPr>
          <a:xfrm>
            <a:off x="2535606" y="1494532"/>
            <a:ext cx="5780938" cy="14927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Объект изучения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– информация и </a:t>
            </a:r>
            <a:r>
              <a:rPr lang="ru-RU" sz="20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информацион-ные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процессы.</a:t>
            </a:r>
            <a:endParaRPr lang="ru-RU" sz="11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ru-RU" sz="11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Цель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– открытие и формирование новых средств работы с информацией.</a:t>
            </a:r>
            <a:endParaRPr lang="ru-RU" sz="16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2152650" y="1323975"/>
            <a:ext cx="6546850" cy="0"/>
          </a:xfrm>
          <a:prstGeom prst="line">
            <a:avLst/>
          </a:prstGeom>
          <a:ln w="12700">
            <a:solidFill>
              <a:srgbClr val="0066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272322" y="673099"/>
            <a:ext cx="6546850" cy="461651"/>
          </a:xfrm>
          <a:prstGeom prst="rect">
            <a:avLst/>
          </a:prstGeom>
          <a:noFill/>
        </p:spPr>
        <p:txBody>
          <a:bodyPr wrap="square" lIns="91426" tIns="45713" rIns="91426" bIns="45713" rtlCol="0">
            <a:spAutoFit/>
          </a:bodyPr>
          <a:lstStyle/>
          <a:p>
            <a:r>
              <a:rPr lang="ru-RU" sz="2400" b="1" dirty="0">
                <a:solidFill>
                  <a:srgbClr val="0066B0"/>
                </a:solidFill>
                <a:latin typeface="+mj-lt"/>
              </a:rPr>
              <a:t>Теоретическая информатика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4337" y="2663921"/>
            <a:ext cx="2919046" cy="218928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5960" y="3184180"/>
            <a:ext cx="1019584" cy="807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2293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2" grpId="0" animBg="1"/>
      <p:bldP spid="14" grpId="0" animBg="1"/>
      <p:bldP spid="17" grpId="0"/>
      <p:bldP spid="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31" y="4855500"/>
            <a:ext cx="1316571" cy="28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69877" y="209468"/>
            <a:ext cx="7278698" cy="507817"/>
          </a:xfrm>
          <a:prstGeom prst="rect">
            <a:avLst/>
          </a:prstGeom>
          <a:noFill/>
        </p:spPr>
        <p:txBody>
          <a:bodyPr wrap="square" lIns="91426" tIns="45713" rIns="91426" bIns="45713" rtlCol="0">
            <a:spAutoFit/>
          </a:bodyPr>
          <a:lstStyle>
            <a:defPPr>
              <a:defRPr lang="ru-RU"/>
            </a:defPPr>
            <a:lvl1pPr>
              <a:defRPr sz="2700" b="1">
                <a:solidFill>
                  <a:srgbClr val="0066B0"/>
                </a:solidFill>
                <a:latin typeface="+mj-lt"/>
              </a:defRPr>
            </a:lvl1pPr>
          </a:lstStyle>
          <a:p>
            <a:r>
              <a:rPr lang="ru-RU" dirty="0" smtClean="0"/>
              <a:t>Информатика</a:t>
            </a:r>
            <a:endParaRPr lang="ru-RU" dirty="0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0" y="923925"/>
            <a:ext cx="9144000" cy="0"/>
          </a:xfrm>
          <a:prstGeom prst="line">
            <a:avLst/>
          </a:prstGeom>
          <a:ln w="12700">
            <a:solidFill>
              <a:srgbClr val="0066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Блок-схема: процесс 2"/>
          <p:cNvSpPr/>
          <p:nvPr/>
        </p:nvSpPr>
        <p:spPr>
          <a:xfrm>
            <a:off x="2772000" y="1009213"/>
            <a:ext cx="3600000" cy="578951"/>
          </a:xfrm>
          <a:prstGeom prst="flowChartProcess">
            <a:avLst/>
          </a:prstGeom>
          <a:solidFill>
            <a:srgbClr val="DD4935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9969" tIns="179969" rIns="179969" bIns="179969" rtlCol="0" anchor="ctr">
            <a:spAutoFit/>
          </a:bodyPr>
          <a:lstStyle/>
          <a:p>
            <a:pPr algn="ctr"/>
            <a:r>
              <a:rPr lang="ru-RU" dirty="0" smtClean="0"/>
              <a:t>Информатика</a:t>
            </a:r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1102558" y="1885203"/>
            <a:ext cx="2355791" cy="876414"/>
          </a:xfrm>
          <a:prstGeom prst="rect">
            <a:avLst/>
          </a:prstGeom>
          <a:ln w="12700">
            <a:solidFill>
              <a:srgbClr val="DD493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79969" tIns="179969" rIns="179969" bIns="179969" rtlCol="0" anchor="ctr">
            <a:spAutoFit/>
          </a:bodyPr>
          <a:lstStyle/>
          <a:p>
            <a:pPr algn="ctr">
              <a:lnSpc>
                <a:spcPts val="2000"/>
              </a:lnSpc>
            </a:pPr>
            <a:r>
              <a:rPr lang="ru-RU" sz="1800" dirty="0" smtClean="0"/>
              <a:t>Теоретическая информатика</a:t>
            </a:r>
            <a:endParaRPr lang="ru-RU" sz="1800" dirty="0"/>
          </a:p>
        </p:txBody>
      </p:sp>
      <p:cxnSp>
        <p:nvCxnSpPr>
          <p:cNvPr id="58" name="Соединительная линия уступом 57"/>
          <p:cNvCxnSpPr>
            <a:endCxn id="22" idx="3"/>
          </p:cNvCxnSpPr>
          <p:nvPr/>
        </p:nvCxnSpPr>
        <p:spPr>
          <a:xfrm rot="5400000">
            <a:off x="3396970" y="1649542"/>
            <a:ext cx="735248" cy="612489"/>
          </a:xfrm>
          <a:prstGeom prst="bentConnector2">
            <a:avLst/>
          </a:prstGeom>
          <a:ln w="9525">
            <a:solidFill>
              <a:srgbClr val="DD493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1102558" y="3504452"/>
            <a:ext cx="2355791" cy="876414"/>
          </a:xfrm>
          <a:prstGeom prst="rect">
            <a:avLst/>
          </a:prstGeom>
          <a:ln w="12700">
            <a:solidFill>
              <a:srgbClr val="DD493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79969" tIns="179969" rIns="179969" bIns="179969" rtlCol="0" anchor="ctr">
            <a:spAutoFit/>
          </a:bodyPr>
          <a:lstStyle/>
          <a:p>
            <a:pPr algn="ctr">
              <a:lnSpc>
                <a:spcPts val="2000"/>
              </a:lnSpc>
            </a:pPr>
            <a:r>
              <a:rPr lang="ru-RU" sz="1800" dirty="0"/>
              <a:t>Средства информатизации</a:t>
            </a:r>
          </a:p>
        </p:txBody>
      </p:sp>
      <p:cxnSp>
        <p:nvCxnSpPr>
          <p:cNvPr id="28" name="Соединительная линия уступом 27"/>
          <p:cNvCxnSpPr>
            <a:endCxn id="19" idx="3"/>
          </p:cNvCxnSpPr>
          <p:nvPr/>
        </p:nvCxnSpPr>
        <p:spPr>
          <a:xfrm rot="5400000">
            <a:off x="2706061" y="2340449"/>
            <a:ext cx="2354498" cy="849922"/>
          </a:xfrm>
          <a:prstGeom prst="bentConnector2">
            <a:avLst/>
          </a:prstGeom>
          <a:ln w="9525">
            <a:solidFill>
              <a:srgbClr val="DD493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Прямоугольник 3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dk1">
              <a:alpha val="84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6858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pic>
        <p:nvPicPr>
          <p:cNvPr id="38" name="Рисунок 3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8562" y="333913"/>
            <a:ext cx="6813031" cy="4348737"/>
          </a:xfrm>
          <a:prstGeom prst="rect">
            <a:avLst/>
          </a:prstGeom>
          <a:effectLst>
            <a:softEdge rad="127000"/>
          </a:effectLst>
        </p:spPr>
      </p:pic>
      <p:cxnSp>
        <p:nvCxnSpPr>
          <p:cNvPr id="40" name="Прямая соединительная линия 39"/>
          <p:cNvCxnSpPr/>
          <p:nvPr/>
        </p:nvCxnSpPr>
        <p:spPr>
          <a:xfrm>
            <a:off x="2152650" y="1323975"/>
            <a:ext cx="6546850" cy="0"/>
          </a:xfrm>
          <a:prstGeom prst="line">
            <a:avLst/>
          </a:prstGeom>
          <a:ln w="12700">
            <a:solidFill>
              <a:srgbClr val="0066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2272322" y="673099"/>
            <a:ext cx="6546850" cy="461651"/>
          </a:xfrm>
          <a:prstGeom prst="rect">
            <a:avLst/>
          </a:prstGeom>
          <a:noFill/>
        </p:spPr>
        <p:txBody>
          <a:bodyPr wrap="square" lIns="91426" tIns="45713" rIns="91426" bIns="45713" rtlCol="0">
            <a:spAutoFit/>
          </a:bodyPr>
          <a:lstStyle/>
          <a:p>
            <a:r>
              <a:rPr lang="ru-RU" sz="2400" b="1" dirty="0" smtClean="0">
                <a:solidFill>
                  <a:srgbClr val="0066B0"/>
                </a:solidFill>
                <a:latin typeface="+mj-lt"/>
              </a:rPr>
              <a:t>Средства </a:t>
            </a:r>
            <a:r>
              <a:rPr lang="ru-RU" sz="2400" b="1" dirty="0">
                <a:solidFill>
                  <a:srgbClr val="0066B0"/>
                </a:solidFill>
                <a:latin typeface="+mj-lt"/>
              </a:rPr>
              <a:t>информатизации</a:t>
            </a:r>
          </a:p>
        </p:txBody>
      </p:sp>
      <p:pic>
        <p:nvPicPr>
          <p:cNvPr id="32" name="Рисунок 3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6996" y="1246854"/>
            <a:ext cx="2607751" cy="1955814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8260" y="1427127"/>
            <a:ext cx="2096881" cy="1572661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2803" y="3010686"/>
            <a:ext cx="1214630" cy="1371602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8113" y="1752477"/>
            <a:ext cx="1119386" cy="839540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3138" y="3164101"/>
            <a:ext cx="1485235" cy="987644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000" y="2907165"/>
            <a:ext cx="1614284" cy="1578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9624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25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75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25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75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25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37" grpId="0" animBg="1"/>
      <p:bldP spid="41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videouroki_fonts2">
      <a:majorFont>
        <a:latin typeface="Roboto Slab"/>
        <a:ea typeface=""/>
        <a:cs typeface=""/>
      </a:majorFont>
      <a:minorFont>
        <a:latin typeface="Open Sans"/>
        <a:ea typeface=""/>
        <a:cs typeface="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videouroki_fonts2">
      <a:majorFont>
        <a:latin typeface="Roboto Slab"/>
        <a:ea typeface=""/>
        <a:cs typeface=""/>
      </a:majorFont>
      <a:minorFont>
        <a:latin typeface="Open Sans"/>
        <a:ea typeface=""/>
        <a:cs typeface="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Тема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0.xml><?xml version="1.0" encoding="utf-8"?>
<a:themeOverride xmlns:a="http://schemas.openxmlformats.org/drawingml/2006/main">
  <a:clrScheme name="Тема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1.xml><?xml version="1.0" encoding="utf-8"?>
<a:themeOverride xmlns:a="http://schemas.openxmlformats.org/drawingml/2006/main">
  <a:clrScheme name="Тема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2.xml><?xml version="1.0" encoding="utf-8"?>
<a:themeOverride xmlns:a="http://schemas.openxmlformats.org/drawingml/2006/main">
  <a:clrScheme name="Тема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3.xml><?xml version="1.0" encoding="utf-8"?>
<a:themeOverride xmlns:a="http://schemas.openxmlformats.org/drawingml/2006/main">
  <a:clrScheme name="Тема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4.xml><?xml version="1.0" encoding="utf-8"?>
<a:themeOverride xmlns:a="http://schemas.openxmlformats.org/drawingml/2006/main">
  <a:clrScheme name="Тема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5.xml><?xml version="1.0" encoding="utf-8"?>
<a:themeOverride xmlns:a="http://schemas.openxmlformats.org/drawingml/2006/main">
  <a:clrScheme name="Тема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6.xml><?xml version="1.0" encoding="utf-8"?>
<a:themeOverride xmlns:a="http://schemas.openxmlformats.org/drawingml/2006/main">
  <a:clrScheme name="Тема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7.xml><?xml version="1.0" encoding="utf-8"?>
<a:themeOverride xmlns:a="http://schemas.openxmlformats.org/drawingml/2006/main">
  <a:clrScheme name="Тема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8.xml><?xml version="1.0" encoding="utf-8"?>
<a:themeOverride xmlns:a="http://schemas.openxmlformats.org/drawingml/2006/main">
  <a:clrScheme name="Тема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9.xml><?xml version="1.0" encoding="utf-8"?>
<a:themeOverride xmlns:a="http://schemas.openxmlformats.org/drawingml/2006/main">
  <a:clrScheme name="Тема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Тема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0.xml><?xml version="1.0" encoding="utf-8"?>
<a:themeOverride xmlns:a="http://schemas.openxmlformats.org/drawingml/2006/main">
  <a:clrScheme name="Тема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1.xml><?xml version="1.0" encoding="utf-8"?>
<a:themeOverride xmlns:a="http://schemas.openxmlformats.org/drawingml/2006/main">
  <a:clrScheme name="Тема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2.xml><?xml version="1.0" encoding="utf-8"?>
<a:themeOverride xmlns:a="http://schemas.openxmlformats.org/drawingml/2006/main">
  <a:clrScheme name="Тема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3.xml><?xml version="1.0" encoding="utf-8"?>
<a:themeOverride xmlns:a="http://schemas.openxmlformats.org/drawingml/2006/main">
  <a:clrScheme name="Тема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Тема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Тема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Тема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.xml><?xml version="1.0" encoding="utf-8"?>
<a:themeOverride xmlns:a="http://schemas.openxmlformats.org/drawingml/2006/main">
  <a:clrScheme name="Тема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.xml><?xml version="1.0" encoding="utf-8"?>
<a:themeOverride xmlns:a="http://schemas.openxmlformats.org/drawingml/2006/main">
  <a:clrScheme name="Тема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8.xml><?xml version="1.0" encoding="utf-8"?>
<a:themeOverride xmlns:a="http://schemas.openxmlformats.org/drawingml/2006/main">
  <a:clrScheme name="Тема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9.xml><?xml version="1.0" encoding="utf-8"?>
<a:themeOverride xmlns:a="http://schemas.openxmlformats.org/drawingml/2006/main">
  <a:clrScheme name="Тема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2675</TotalTime>
  <Words>279</Words>
  <Application>Microsoft Office PowerPoint</Application>
  <PresentationFormat>Экран (16:9)</PresentationFormat>
  <Paragraphs>72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24</vt:i4>
      </vt:variant>
    </vt:vector>
  </HeadingPairs>
  <TitlesOfParts>
    <vt:vector size="34" baseType="lpstr">
      <vt:lpstr>Arial</vt:lpstr>
      <vt:lpstr>Calibri</vt:lpstr>
      <vt:lpstr>Calibri Light</vt:lpstr>
      <vt:lpstr>Monotype Corsiva</vt:lpstr>
      <vt:lpstr>Open Sans</vt:lpstr>
      <vt:lpstr>Roboto Slab</vt:lpstr>
      <vt:lpstr>Times New Roman</vt:lpstr>
      <vt:lpstr>Тема Office</vt:lpstr>
      <vt:lpstr>1_Тема Office</vt:lpstr>
      <vt:lpstr>3_Тема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CompEdu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вычислений в электронных таблицах. Абсолютные и относительные ссылки</dc:title>
  <dc:creator>User</dc:creator>
  <cp:lastModifiedBy>elena.yartsova@gmail.com</cp:lastModifiedBy>
  <cp:revision>158</cp:revision>
  <dcterms:created xsi:type="dcterms:W3CDTF">2015-12-16T06:36:04Z</dcterms:created>
  <dcterms:modified xsi:type="dcterms:W3CDTF">2016-02-25T06:55:23Z</dcterms:modified>
</cp:coreProperties>
</file>