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1020" y="-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2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12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45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3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15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150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29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1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9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5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4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B87B1-C66E-41E9-9541-A91F8CA0F3DE}" type="datetimeFigureOut">
              <a:rPr lang="ru-RU" smtClean="0"/>
              <a:t>13.10.2014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7932E-2E00-4350-A29C-B94618642D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2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6.png"/><Relationship Id="rId21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4.png"/><Relationship Id="rId16" Type="http://schemas.openxmlformats.org/officeDocument/2006/relationships/image" Target="../media/image53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52.png"/><Relationship Id="rId10" Type="http://schemas.openxmlformats.org/officeDocument/2006/relationships/image" Target="../media/image40.png"/><Relationship Id="rId19" Type="http://schemas.openxmlformats.org/officeDocument/2006/relationships/image" Target="../media/image56.png"/><Relationship Id="rId4" Type="http://schemas.openxmlformats.org/officeDocument/2006/relationships/image" Target="../media/image340.png"/><Relationship Id="rId9" Type="http://schemas.openxmlformats.org/officeDocument/2006/relationships/image" Target="../media/image39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3.png"/><Relationship Id="rId4" Type="http://schemas.openxmlformats.org/officeDocument/2006/relationships/image" Target="../media/image47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4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.png"/><Relationship Id="rId5" Type="http://schemas.openxmlformats.org/officeDocument/2006/relationships/image" Target="../media/image310.png"/><Relationship Id="rId10" Type="http://schemas.openxmlformats.org/officeDocument/2006/relationships/image" Target="../media/image34.png"/><Relationship Id="rId4" Type="http://schemas.openxmlformats.org/officeDocument/2006/relationships/image" Target="../media/image300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3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.png"/><Relationship Id="rId1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9.png"/><Relationship Id="rId4" Type="http://schemas.openxmlformats.org/officeDocument/2006/relationships/image" Target="../media/image340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7495"/>
            <a:ext cx="8496944" cy="7920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Посещение острова Рыцарей и Лжецов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25085"/>
            <a:ext cx="6165200" cy="3434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22" y="2630845"/>
            <a:ext cx="1319604" cy="1718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83569"/>
            <a:ext cx="811577" cy="153169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13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10" name="Прямоугольный треугольник 9"/>
          <p:cNvSpPr/>
          <p:nvPr/>
        </p:nvSpPr>
        <p:spPr>
          <a:xfrm flipH="1">
            <a:off x="4923209" y="646093"/>
            <a:ext cx="3536271" cy="1305528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20386914">
            <a:off x="6826362" y="936266"/>
            <a:ext cx="454200" cy="20800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rot="60000" flipH="1">
            <a:off x="6334474" y="1021519"/>
            <a:ext cx="713744" cy="286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-60000" flipH="1" flipV="1">
            <a:off x="6791339" y="261188"/>
            <a:ext cx="247932" cy="766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20373025">
                <a:off x="6133043" y="932103"/>
                <a:ext cx="410785" cy="412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73025">
                <a:off x="6133043" y="932103"/>
                <a:ext cx="410785" cy="412289"/>
              </a:xfrm>
              <a:prstGeom prst="rect">
                <a:avLst/>
              </a:prstGeom>
              <a:blipFill rotWithShape="1">
                <a:blip r:embed="rId4"/>
                <a:stretch>
                  <a:fillRect t="-7955" r="-11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20365531">
                <a:off x="6431423" y="183177"/>
                <a:ext cx="414580" cy="412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65531">
                <a:off x="6431423" y="183177"/>
                <a:ext cx="414580" cy="412289"/>
              </a:xfrm>
              <a:prstGeom prst="rect">
                <a:avLst/>
              </a:prstGeom>
              <a:blipFill rotWithShape="1">
                <a:blip r:embed="rId5"/>
                <a:stretch>
                  <a:fillRect t="-9091" r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 стрелкой 19"/>
          <p:cNvCxnSpPr/>
          <p:nvPr/>
        </p:nvCxnSpPr>
        <p:spPr>
          <a:xfrm>
            <a:off x="7056218" y="1040266"/>
            <a:ext cx="0" cy="7027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444212" y="1361067"/>
                <a:ext cx="648068" cy="412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12" y="1361067"/>
                <a:ext cx="648068" cy="412289"/>
              </a:xfrm>
              <a:prstGeom prst="rect">
                <a:avLst/>
              </a:prstGeom>
              <a:blipFill rotWithShape="1">
                <a:blip r:embed="rId6"/>
                <a:stretch>
                  <a:fillRect t="-20588" r="-34906" b="-117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/>
          <p:cNvCxnSpPr/>
          <p:nvPr/>
        </p:nvCxnSpPr>
        <p:spPr>
          <a:xfrm flipV="1">
            <a:off x="7056218" y="833237"/>
            <a:ext cx="540118" cy="19004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rot="20424706">
                <a:off x="7304619" y="412837"/>
                <a:ext cx="583433" cy="48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тр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24706">
                <a:off x="7304619" y="412837"/>
                <a:ext cx="583433" cy="484655"/>
              </a:xfrm>
              <a:prstGeom prst="rect">
                <a:avLst/>
              </a:prstGeom>
              <a:blipFill rotWithShape="1">
                <a:blip r:embed="rId7"/>
                <a:stretch>
                  <a:fillRect t="-15741" r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Прямая со стрелкой 24"/>
          <p:cNvCxnSpPr/>
          <p:nvPr/>
        </p:nvCxnSpPr>
        <p:spPr>
          <a:xfrm flipH="1" flipV="1">
            <a:off x="6861560" y="478242"/>
            <a:ext cx="194657" cy="5702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20203384">
                <a:off x="6835686" y="310979"/>
                <a:ext cx="459388" cy="44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03384">
                <a:off x="6835686" y="310979"/>
                <a:ext cx="459388" cy="449796"/>
              </a:xfrm>
              <a:prstGeom prst="rect">
                <a:avLst/>
              </a:prstGeom>
              <a:blipFill rotWithShape="1">
                <a:blip r:embed="rId8"/>
                <a:stretch>
                  <a:fillRect t="-2041" r="-1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Дуга 26"/>
          <p:cNvSpPr/>
          <p:nvPr/>
        </p:nvSpPr>
        <p:spPr>
          <a:xfrm rot="2431826">
            <a:off x="5257534" y="1629296"/>
            <a:ext cx="480904" cy="480904"/>
          </a:xfrm>
          <a:prstGeom prst="arc">
            <a:avLst>
              <a:gd name="adj1" fmla="val 16200000"/>
              <a:gd name="adj2" fmla="val 2048256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5687670" y="1558401"/>
                <a:ext cx="426891" cy="4122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670" y="1558401"/>
                <a:ext cx="426891" cy="412289"/>
              </a:xfrm>
              <a:prstGeom prst="rect">
                <a:avLst/>
              </a:prstGeom>
              <a:blipFill rotWithShape="1">
                <a:blip r:embed="rId9"/>
                <a:stretch>
                  <a:fillRect t="-7463" r="-14286" b="-134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 стрелкой 28"/>
          <p:cNvCxnSpPr/>
          <p:nvPr/>
        </p:nvCxnSpPr>
        <p:spPr>
          <a:xfrm>
            <a:off x="7045940" y="1023284"/>
            <a:ext cx="246294" cy="581226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7056218" y="1589470"/>
            <a:ext cx="243539" cy="125389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113929" y="1067648"/>
                <a:ext cx="770296" cy="442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29" y="1067648"/>
                <a:ext cx="770296" cy="442291"/>
              </a:xfrm>
              <a:prstGeom prst="rect">
                <a:avLst/>
              </a:prstGeom>
              <a:blipFill rotWithShape="1">
                <a:blip r:embed="rId10"/>
                <a:stretch>
                  <a:fillRect t="-5479" r="-3968" b="-54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 rot="20290801">
                <a:off x="7000200" y="1590653"/>
                <a:ext cx="762149" cy="416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90801">
                <a:off x="7000200" y="1590653"/>
                <a:ext cx="762149" cy="416002"/>
              </a:xfrm>
              <a:prstGeom prst="rect">
                <a:avLst/>
              </a:prstGeom>
              <a:blipFill rotWithShape="1">
                <a:blip r:embed="rId11"/>
                <a:stretch>
                  <a:fillRect t="-5455" r="-49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792933" y="2139702"/>
                <a:ext cx="2299347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𝑚𝑎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тр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933" y="2139702"/>
                <a:ext cx="2299347" cy="394210"/>
              </a:xfrm>
              <a:prstGeom prst="rect">
                <a:avLst/>
              </a:prstGeom>
              <a:blipFill rotWithShape="1">
                <a:blip r:embed="rId12"/>
                <a:stretch>
                  <a:fillRect t="-6154" r="-3183" b="-1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811313" y="2643758"/>
                <a:ext cx="1813510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:0=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0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313" y="2643758"/>
                <a:ext cx="1813510" cy="391261"/>
              </a:xfrm>
              <a:prstGeom prst="rect">
                <a:avLst/>
              </a:prstGeom>
              <a:blipFill rotWithShape="1">
                <a:blip r:embed="rId13"/>
                <a:stretch>
                  <a:fillRect t="-6250" r="-4027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308304" y="2643758"/>
                <a:ext cx="1165063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0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2643758"/>
                <a:ext cx="1165063" cy="391261"/>
              </a:xfrm>
              <a:prstGeom prst="rect">
                <a:avLst/>
              </a:prstGeom>
              <a:blipFill rotWithShape="1">
                <a:blip r:embed="rId14"/>
                <a:stretch>
                  <a:fillRect t="-6250" r="-6283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311374" y="2142651"/>
                <a:ext cx="1124603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тр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74" y="2142651"/>
                <a:ext cx="1124603" cy="394210"/>
              </a:xfrm>
              <a:prstGeom prst="rect">
                <a:avLst/>
              </a:prstGeom>
              <a:blipFill rotWithShape="1">
                <a:blip r:embed="rId15"/>
                <a:stretch>
                  <a:fillRect t="-6154" r="-6486" b="-1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660462" y="3138522"/>
                <a:ext cx="2489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462" y="3138522"/>
                <a:ext cx="2489528" cy="369332"/>
              </a:xfrm>
              <a:prstGeom prst="rect">
                <a:avLst/>
              </a:prstGeom>
              <a:blipFill rotWithShape="1">
                <a:blip r:embed="rId16"/>
                <a:stretch>
                  <a:fillRect t="-8333" r="-147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88800" y="3507854"/>
                <a:ext cx="1267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latin typeface="Times New Roman" pitchFamily="18" charset="0"/>
                    <a:cs typeface="Times New Roman" pitchFamily="18" charset="0"/>
                  </a:rPr>
                  <a:t>При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𝑎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ru-RU" b="0" i="0" smtClean="0">
                        <a:latin typeface="Cambria Math"/>
                      </a:rPr>
                      <m:t>0: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0" y="3507854"/>
                <a:ext cx="1267526" cy="369332"/>
              </a:xfrm>
              <a:prstGeom prst="rect">
                <a:avLst/>
              </a:prstGeom>
              <a:blipFill rotWithShape="1">
                <a:blip r:embed="rId17"/>
                <a:stretch>
                  <a:fillRect l="-4327" t="-9836" r="-6731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699587" y="3872478"/>
                <a:ext cx="24314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ru-RU" b="0" i="1" smtClean="0">
                              <a:latin typeface="Cambria Math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587" y="3872478"/>
                <a:ext cx="2431435" cy="369332"/>
              </a:xfrm>
              <a:prstGeom prst="rect">
                <a:avLst/>
              </a:prstGeom>
              <a:blipFill rotWithShape="1">
                <a:blip r:embed="rId18"/>
                <a:stretch>
                  <a:fillRect t="-8197" r="-250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515768" y="4290650"/>
                <a:ext cx="28862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⇒</m:t>
                      </m:r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tg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5768" y="4290650"/>
                <a:ext cx="2886239" cy="369332"/>
              </a:xfrm>
              <a:prstGeom prst="rect">
                <a:avLst/>
              </a:prstGeom>
              <a:blipFill rotWithShape="1">
                <a:blip r:embed="rId19"/>
                <a:stretch>
                  <a:fillRect t="-8333" r="-148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Группа 33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442647" y="2787774"/>
            <a:ext cx="626648" cy="1747973"/>
            <a:chOff x="-918447" y="2859781"/>
            <a:chExt cx="626648" cy="1747973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91436" y="843558"/>
            <a:ext cx="2430694" cy="1584175"/>
            <a:chOff x="91435" y="843558"/>
            <a:chExt cx="2392333" cy="2016223"/>
          </a:xfrm>
        </p:grpSpPr>
        <p:sp>
          <p:nvSpPr>
            <p:cNvPr id="50" name="Выноска-облако 49"/>
            <p:cNvSpPr/>
            <p:nvPr/>
          </p:nvSpPr>
          <p:spPr>
            <a:xfrm>
              <a:off x="91435" y="843558"/>
              <a:ext cx="2320325" cy="2016223"/>
            </a:xfrm>
            <a:prstGeom prst="cloudCallout">
              <a:avLst>
                <a:gd name="adj1" fmla="val -16056"/>
                <a:gd name="adj2" fmla="val 69492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7174" y="1059582"/>
              <a:ext cx="2126594" cy="1684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Тело скользит по наклонной плоскости равномерно и прямолинейно.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907704" y="-20538"/>
            <a:ext cx="2430694" cy="1184772"/>
            <a:chOff x="91435" y="843559"/>
            <a:chExt cx="2392333" cy="1507892"/>
          </a:xfrm>
        </p:grpSpPr>
        <p:sp>
          <p:nvSpPr>
            <p:cNvPr id="53" name="Выноска-облако 52"/>
            <p:cNvSpPr/>
            <p:nvPr/>
          </p:nvSpPr>
          <p:spPr>
            <a:xfrm>
              <a:off x="91435" y="843559"/>
              <a:ext cx="2320325" cy="1507892"/>
            </a:xfrm>
            <a:prstGeom prst="cloudCallout">
              <a:avLst>
                <a:gd name="adj1" fmla="val -14844"/>
                <a:gd name="adj2" fmla="val 180437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7174" y="1059582"/>
              <a:ext cx="2126594" cy="1057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Коэффициент трения можно вычислить через угол наклона.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2590932" y="1631033"/>
            <a:ext cx="1981068" cy="1012725"/>
            <a:chOff x="91435" y="843558"/>
            <a:chExt cx="2139991" cy="1288923"/>
          </a:xfrm>
        </p:grpSpPr>
        <p:sp>
          <p:nvSpPr>
            <p:cNvPr id="56" name="Выноска-облако 55"/>
            <p:cNvSpPr/>
            <p:nvPr/>
          </p:nvSpPr>
          <p:spPr>
            <a:xfrm>
              <a:off x="91435" y="843558"/>
              <a:ext cx="2139991" cy="1288923"/>
            </a:xfrm>
            <a:prstGeom prst="cloudCallout">
              <a:avLst>
                <a:gd name="adj1" fmla="val 9907"/>
                <a:gd name="adj2" fmla="val 71373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57175" y="1059582"/>
              <a:ext cx="1737671" cy="1057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говорит правду, а второй 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— 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лжёт.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3392697" y="3035736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95" y="2902458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41" grpId="0"/>
      <p:bldP spid="58" grpId="0"/>
      <p:bldP spid="58" grpId="1"/>
      <p:bldP spid="58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88801" y="2789515"/>
            <a:ext cx="371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Любое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криволинейное движение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является ускоренным!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4747245" y="636405"/>
            <a:ext cx="4073228" cy="150329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10" y="890568"/>
            <a:ext cx="974873" cy="994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482" y="1172812"/>
            <a:ext cx="435283" cy="43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74489" y="3725619"/>
                <a:ext cx="10187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ц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489" y="3725619"/>
                <a:ext cx="1018740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77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Группа 10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42647" y="2787774"/>
            <a:ext cx="626648" cy="1747973"/>
            <a:chOff x="-918447" y="2859781"/>
            <a:chExt cx="626648" cy="174797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12645" y="411510"/>
            <a:ext cx="2587147" cy="936103"/>
            <a:chOff x="91434" y="1668377"/>
            <a:chExt cx="2546317" cy="1191404"/>
          </a:xfrm>
        </p:grpSpPr>
        <p:sp>
          <p:nvSpPr>
            <p:cNvPr id="22" name="Выноска-облако 21"/>
            <p:cNvSpPr/>
            <p:nvPr/>
          </p:nvSpPr>
          <p:spPr>
            <a:xfrm>
              <a:off x="91434" y="1668377"/>
              <a:ext cx="2546317" cy="1191404"/>
            </a:xfrm>
            <a:prstGeom prst="cloudCallout">
              <a:avLst>
                <a:gd name="adj1" fmla="val -20842"/>
                <a:gd name="adj2" fmla="val 201769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7197" y="1810495"/>
              <a:ext cx="2280577" cy="744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Земля постоянно двигается с ускорением.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572506" y="2151211"/>
            <a:ext cx="2448271" cy="592386"/>
            <a:chOff x="91435" y="1597505"/>
            <a:chExt cx="2409633" cy="753946"/>
          </a:xfrm>
        </p:grpSpPr>
        <p:sp>
          <p:nvSpPr>
            <p:cNvPr id="25" name="Выноска-облако 24"/>
            <p:cNvSpPr/>
            <p:nvPr/>
          </p:nvSpPr>
          <p:spPr>
            <a:xfrm>
              <a:off x="91435" y="1597505"/>
              <a:ext cx="2320325" cy="753946"/>
            </a:xfrm>
            <a:prstGeom prst="cloudCallout">
              <a:avLst>
                <a:gd name="adj1" fmla="val -4339"/>
                <a:gd name="adj2" fmla="val 61452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4474" y="1695724"/>
              <a:ext cx="21265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— лжец!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877613" y="1203598"/>
            <a:ext cx="1478363" cy="648072"/>
            <a:chOff x="91435" y="843559"/>
            <a:chExt cx="1596959" cy="824819"/>
          </a:xfrm>
        </p:grpSpPr>
        <p:sp>
          <p:nvSpPr>
            <p:cNvPr id="28" name="Выноска-облако 27"/>
            <p:cNvSpPr/>
            <p:nvPr/>
          </p:nvSpPr>
          <p:spPr>
            <a:xfrm>
              <a:off x="91435" y="843559"/>
              <a:ext cx="1596959" cy="824819"/>
            </a:xfrm>
            <a:prstGeom prst="cloudCallout">
              <a:avLst>
                <a:gd name="adj1" fmla="val 10869"/>
                <a:gd name="adj2" fmla="val 203650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57175" y="1059582"/>
              <a:ext cx="127880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Я турист!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31790"/>
            <a:ext cx="1389838" cy="153229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98158" y="3101250"/>
            <a:ext cx="100226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7744" y="3003798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2156" y="310774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" y="2889364"/>
            <a:ext cx="1319604" cy="17183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56" y="2859781"/>
            <a:ext cx="1389838" cy="153229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220782" y="3029241"/>
            <a:ext cx="100226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92697" y="3035736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4765" y="308796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4" y="2869584"/>
            <a:ext cx="1319604" cy="171839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95" y="2902458"/>
            <a:ext cx="811577" cy="153169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66" y="2823903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4.81481E-6 C -0.00017 -0.08456 0.09861 -0.15401 0.22083 -0.15401 C 0.34306 -0.15401 0.44132 -0.08456 0.44132 -4.81481E-6 C 0.44132 0.08519 0.34306 0.15402 0.22083 0.15402 C 0.09861 0.15402 -0.00017 0.08519 -0.00017 -4.81481E-6 Z " pathEditMode="relative" rAng="16200000" ptsTypes="fffff">
                                      <p:cBhvr>
                                        <p:cTn id="2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5292080" y="880999"/>
            <a:ext cx="0" cy="32656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292080" y="4146634"/>
            <a:ext cx="324036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292080" y="1338322"/>
            <a:ext cx="2304256" cy="158417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4819197" y="880999"/>
                <a:ext cx="3702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𝜌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197" y="880999"/>
                <a:ext cx="370230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r="-23333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8172400" y="4218642"/>
                <a:ext cx="3345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cs typeface="Times New Roman" pitchFamily="18" charset="0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00" y="4218642"/>
                <a:ext cx="334579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r="-21818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Дуга 15"/>
          <p:cNvSpPr/>
          <p:nvPr/>
        </p:nvSpPr>
        <p:spPr>
          <a:xfrm rot="11268324">
            <a:off x="5546492" y="-1551373"/>
            <a:ext cx="5202242" cy="5161932"/>
          </a:xfrm>
          <a:prstGeom prst="arc">
            <a:avLst>
              <a:gd name="adj1" fmla="val 16263586"/>
              <a:gd name="adj2" fmla="val 20974584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 rot="19693793">
            <a:off x="7058944" y="968990"/>
            <a:ext cx="930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Металл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240696">
            <a:off x="6611847" y="3075806"/>
            <a:ext cx="174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Полупроводник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442647" y="2787774"/>
            <a:ext cx="626648" cy="1747973"/>
            <a:chOff x="-918447" y="2859781"/>
            <a:chExt cx="626648" cy="174797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1436" y="771550"/>
            <a:ext cx="2430694" cy="1584175"/>
            <a:chOff x="91435" y="843558"/>
            <a:chExt cx="2392333" cy="2016223"/>
          </a:xfrm>
        </p:grpSpPr>
        <p:sp>
          <p:nvSpPr>
            <p:cNvPr id="30" name="Выноска-облако 29"/>
            <p:cNvSpPr/>
            <p:nvPr/>
          </p:nvSpPr>
          <p:spPr>
            <a:xfrm>
              <a:off x="91435" y="843558"/>
              <a:ext cx="2392333" cy="2016223"/>
            </a:xfrm>
            <a:prstGeom prst="cloudCallout">
              <a:avLst>
                <a:gd name="adj1" fmla="val -16840"/>
                <a:gd name="adj2" fmla="val 8031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7174" y="1059582"/>
              <a:ext cx="2126594" cy="1371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При достаточно низких температурах этот материал ведет себя как диэлектрик.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835696" y="65545"/>
            <a:ext cx="2430694" cy="922029"/>
            <a:chOff x="91435" y="843558"/>
            <a:chExt cx="2392333" cy="1173492"/>
          </a:xfrm>
        </p:grpSpPr>
        <p:sp>
          <p:nvSpPr>
            <p:cNvPr id="34" name="Выноска-облако 33"/>
            <p:cNvSpPr/>
            <p:nvPr/>
          </p:nvSpPr>
          <p:spPr>
            <a:xfrm>
              <a:off x="91435" y="843558"/>
              <a:ext cx="2392333" cy="1173492"/>
            </a:xfrm>
            <a:prstGeom prst="cloudCallout">
              <a:avLst>
                <a:gd name="adj1" fmla="val -14489"/>
                <a:gd name="adj2" fmla="val 238912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57174" y="1059582"/>
              <a:ext cx="2126594" cy="744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Этот материал является металлом.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2388503" y="1250331"/>
            <a:ext cx="2369644" cy="1609450"/>
            <a:chOff x="91435" y="1078587"/>
            <a:chExt cx="2362099" cy="2048390"/>
          </a:xfrm>
        </p:grpSpPr>
        <p:sp>
          <p:nvSpPr>
            <p:cNvPr id="37" name="Выноска-облако 36"/>
            <p:cNvSpPr/>
            <p:nvPr/>
          </p:nvSpPr>
          <p:spPr>
            <a:xfrm>
              <a:off x="91435" y="1078587"/>
              <a:ext cx="2176544" cy="2048390"/>
            </a:xfrm>
            <a:prstGeom prst="cloudCallout">
              <a:avLst>
                <a:gd name="adj1" fmla="val 19160"/>
                <a:gd name="adj2" fmla="val 4546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6940" y="1297740"/>
              <a:ext cx="2126594" cy="137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При достаточно высоких температурах этот материал хорошо проводит ток.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267744" y="3035736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2156" y="310774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" y="2889364"/>
            <a:ext cx="1319604" cy="171839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185085" y="2943948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64" y="2725568"/>
            <a:ext cx="1319604" cy="171839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77" y="2858608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/>
      <p:bldP spid="39" grpId="0"/>
      <p:bldP spid="39" grpId="1"/>
      <p:bldP spid="39" grpId="2"/>
      <p:bldP spid="40" grpId="0"/>
      <p:bldP spid="40" grpId="1"/>
      <p:bldP spid="40" grpId="2"/>
      <p:bldP spid="42" grpId="0"/>
      <p:bldP spid="42" grpId="1"/>
      <p:bldP spid="4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" y="-92546"/>
            <a:ext cx="9398031" cy="523604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33" y="2889364"/>
            <a:ext cx="1319604" cy="1718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71750"/>
            <a:ext cx="1389838" cy="153229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67544" y="802036"/>
            <a:ext cx="3510814" cy="1723442"/>
            <a:chOff x="-971639" y="843559"/>
            <a:chExt cx="3455407" cy="2193472"/>
          </a:xfrm>
        </p:grpSpPr>
        <p:sp>
          <p:nvSpPr>
            <p:cNvPr id="12" name="Выноска-облако 11"/>
            <p:cNvSpPr/>
            <p:nvPr/>
          </p:nvSpPr>
          <p:spPr>
            <a:xfrm>
              <a:off x="-971639" y="843559"/>
              <a:ext cx="3455407" cy="2193472"/>
            </a:xfrm>
            <a:prstGeom prst="cloudCallout">
              <a:avLst>
                <a:gd name="adj1" fmla="val 44475"/>
                <a:gd name="adj2" fmla="val 80868"/>
              </a:avLst>
            </a:prstGeom>
            <a:gradFill flip="none" rotWithShape="1">
              <a:gsLst>
                <a:gs pos="76000">
                  <a:schemeClr val="tx2">
                    <a:lumMod val="60000"/>
                    <a:lumOff val="40000"/>
                    <a:alpha val="80000"/>
                  </a:schemeClr>
                </a:gs>
                <a:gs pos="3000">
                  <a:schemeClr val="accent3">
                    <a:lumMod val="40000"/>
                    <a:lumOff val="60000"/>
                    <a:alpha val="80000"/>
                  </a:schemeClr>
                </a:gs>
                <a:gs pos="48000">
                  <a:schemeClr val="bg1">
                    <a:lumMod val="85000"/>
                    <a:alpha val="9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617281" y="1171345"/>
              <a:ext cx="2888434" cy="1371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Чтобы знать физику, нужно не только выучить все формулы, но и понимать как протекают физические процессы.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365442" y="197861"/>
            <a:ext cx="3510814" cy="861721"/>
            <a:chOff x="-971639" y="843559"/>
            <a:chExt cx="3455407" cy="1096736"/>
          </a:xfrm>
        </p:grpSpPr>
        <p:sp>
          <p:nvSpPr>
            <p:cNvPr id="15" name="Выноска-облако 14"/>
            <p:cNvSpPr/>
            <p:nvPr/>
          </p:nvSpPr>
          <p:spPr>
            <a:xfrm>
              <a:off x="-971639" y="843559"/>
              <a:ext cx="3455407" cy="1096736"/>
            </a:xfrm>
            <a:prstGeom prst="cloudCallout">
              <a:avLst>
                <a:gd name="adj1" fmla="val 4865"/>
                <a:gd name="adj2" fmla="val 243354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17281" y="1171345"/>
              <a:ext cx="28884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Отдохните как следует летом!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165642" y="1205973"/>
            <a:ext cx="3510814" cy="861721"/>
            <a:chOff x="-971639" y="843559"/>
            <a:chExt cx="3455407" cy="1096736"/>
          </a:xfrm>
        </p:grpSpPr>
        <p:sp>
          <p:nvSpPr>
            <p:cNvPr id="18" name="Выноска-облако 17"/>
            <p:cNvSpPr/>
            <p:nvPr/>
          </p:nvSpPr>
          <p:spPr>
            <a:xfrm>
              <a:off x="-971639" y="843559"/>
              <a:ext cx="3455407" cy="1096736"/>
            </a:xfrm>
            <a:prstGeom prst="cloudCallout">
              <a:avLst>
                <a:gd name="adj1" fmla="val 39864"/>
                <a:gd name="adj2" fmla="val 168190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-900767" y="1115476"/>
                  <a:ext cx="331366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1600" b="0" i="1" smtClean="0">
                            <a:latin typeface="Cambria Math"/>
                            <a:cs typeface="Times New Roman" pitchFamily="18" charset="0"/>
                          </a:rPr>
                          <m:t>Удары+баклуши=5 по физике!</m:t>
                        </m:r>
                      </m:oMath>
                    </m:oMathPara>
                  </a14:m>
                  <a:endParaRPr lang="ru-RU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00767" y="1115476"/>
                  <a:ext cx="3313664" cy="43088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5455" r="-1085" b="-2363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73" y="3076056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0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" b="100000" l="0" r="99667">
                        <a14:foregroundMark x1="59667" y1="18241" x2="54667" y2="47883"/>
                        <a14:foregroundMark x1="81481" y1="37273" x2="81481" y2="37273"/>
                        <a14:foregroundMark x1="80556" y1="37273" x2="80556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2" y="2473367"/>
            <a:ext cx="447970" cy="45842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89200" y="426374"/>
            <a:ext cx="410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 действием сил сопротивления кинетическая энергия системы уменьшается!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7594303" y="1711965"/>
                <a:ext cx="13133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к0</m:t>
                          </m:r>
                        </m:sub>
                      </m:sSub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4303" y="1711965"/>
                <a:ext cx="1313308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55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единительная линия 22"/>
          <p:cNvCxnSpPr/>
          <p:nvPr/>
        </p:nvCxnSpPr>
        <p:spPr>
          <a:xfrm flipH="1">
            <a:off x="5508104" y="2931790"/>
            <a:ext cx="339950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5580112" y="1908000"/>
                <a:ext cx="8999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к</m:t>
                          </m:r>
                        </m:sub>
                      </m:sSub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1908000"/>
                <a:ext cx="89999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r="-8784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889200" y="3210530"/>
            <a:ext cx="410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отсутствии сил сопротивления: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5997071" y="3795886"/>
                <a:ext cx="18894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п</m:t>
                          </m:r>
                        </m:sub>
                      </m:sSub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к</m:t>
                          </m:r>
                        </m:sub>
                      </m:sSub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=0⇒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071" y="3795886"/>
                <a:ext cx="1889427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333" r="-3548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5997069" y="4299942"/>
                <a:ext cx="18517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п</m:t>
                          </m:r>
                        </m:sub>
                      </m:sSub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к</m:t>
                          </m:r>
                        </m:sub>
                      </m:sSub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𝑐𝑜𝑛𝑠𝑡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069" y="4299942"/>
                <a:ext cx="1851789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8197" r="-3618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Группа 32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91435" y="577000"/>
            <a:ext cx="2430695" cy="2282781"/>
            <a:chOff x="91435" y="577000"/>
            <a:chExt cx="2430695" cy="2282781"/>
          </a:xfrm>
        </p:grpSpPr>
        <p:sp>
          <p:nvSpPr>
            <p:cNvPr id="37" name="Выноска-облако 36"/>
            <p:cNvSpPr/>
            <p:nvPr/>
          </p:nvSpPr>
          <p:spPr>
            <a:xfrm>
              <a:off x="91435" y="577000"/>
              <a:ext cx="2430695" cy="2282781"/>
            </a:xfrm>
            <a:prstGeom prst="cloudCallout">
              <a:avLst>
                <a:gd name="adj1" fmla="val -26319"/>
                <a:gd name="adj2" fmla="val 5248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5536" y="771550"/>
              <a:ext cx="212659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Механическая </a:t>
              </a:r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энергия системы сохраняется только в том случае, если в этой системе отсутствуют силы сопротивления.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323683" y="1908000"/>
            <a:ext cx="2104301" cy="1029520"/>
            <a:chOff x="91435" y="577001"/>
            <a:chExt cx="2430695" cy="1141390"/>
          </a:xfrm>
        </p:grpSpPr>
        <p:sp>
          <p:nvSpPr>
            <p:cNvPr id="41" name="Выноска-облако 40"/>
            <p:cNvSpPr/>
            <p:nvPr/>
          </p:nvSpPr>
          <p:spPr>
            <a:xfrm>
              <a:off x="91435" y="577001"/>
              <a:ext cx="2430695" cy="1141390"/>
            </a:xfrm>
            <a:prstGeom prst="cloudCallout">
              <a:avLst>
                <a:gd name="adj1" fmla="val -26319"/>
                <a:gd name="adj2" fmla="val 5248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6350" y="940827"/>
              <a:ext cx="2201467" cy="37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— рыцарь!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312156" y="310774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30195" y="289474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" y="2889364"/>
            <a:ext cx="1319604" cy="171839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28" y="2701405"/>
            <a:ext cx="1319604" cy="171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3" presetClass="path" presetSubtype="0" decel="7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79 1.35802E-6 L 3.05556E-6 1.35802E-6 " pathEditMode="relative" rAng="0" ptsTypes="AA">
                                      <p:cBhvr>
                                        <p:cTn id="32" dur="6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26" grpId="0"/>
      <p:bldP spid="27" grpId="0"/>
      <p:bldP spid="43" grpId="0"/>
      <p:bldP spid="43" grpId="1"/>
      <p:bldP spid="43" grpId="2"/>
      <p:bldP spid="44" grpId="0"/>
      <p:bldP spid="44" grpId="1"/>
      <p:bldP spid="4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88800" y="426374"/>
            <a:ext cx="410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Изотермический процесс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процесс, происходящий при постоянной температуре.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88800" y="3210530"/>
            <a:ext cx="410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неизменно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температуре: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5997071" y="3795886"/>
                <a:ext cx="20072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=0⇒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071" y="3795886"/>
                <a:ext cx="2007216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r="-3343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6281090" y="4299942"/>
                <a:ext cx="12688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𝑈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𝑐𝑜𝑛𝑠𝑡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090" y="4299942"/>
                <a:ext cx="1268809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r="-5742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165063" y="2392862"/>
                <a:ext cx="1276247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𝑈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𝑅𝑇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063" y="2392862"/>
                <a:ext cx="1276247" cy="610936"/>
              </a:xfrm>
              <a:prstGeom prst="rect">
                <a:avLst/>
              </a:prstGeom>
              <a:blipFill rotWithShape="1">
                <a:blip r:embed="rId6"/>
                <a:stretch>
                  <a:fillRect r="-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888800" y="1565379"/>
            <a:ext cx="410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Внутренняя энергия идеального одноатомного газа: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1435" y="843558"/>
            <a:ext cx="2320325" cy="2016223"/>
            <a:chOff x="91435" y="843558"/>
            <a:chExt cx="2320325" cy="2016223"/>
          </a:xfrm>
        </p:grpSpPr>
        <p:sp>
          <p:nvSpPr>
            <p:cNvPr id="33" name="Выноска-облако 32"/>
            <p:cNvSpPr/>
            <p:nvPr/>
          </p:nvSpPr>
          <p:spPr>
            <a:xfrm>
              <a:off x="91435" y="843558"/>
              <a:ext cx="2320325" cy="2016223"/>
            </a:xfrm>
            <a:prstGeom prst="cloudCallout">
              <a:avLst>
                <a:gd name="adj1" fmla="val -26319"/>
                <a:gd name="adj2" fmla="val 5248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5166" y="1176303"/>
              <a:ext cx="21265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При изотермическом процессе внутренняя энергия идеального одноатомного газа не изменяется.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323683" y="1908000"/>
            <a:ext cx="2104301" cy="1029520"/>
            <a:chOff x="91435" y="577001"/>
            <a:chExt cx="2430695" cy="1141390"/>
          </a:xfrm>
        </p:grpSpPr>
        <p:sp>
          <p:nvSpPr>
            <p:cNvPr id="36" name="Выноска-облако 35"/>
            <p:cNvSpPr/>
            <p:nvPr/>
          </p:nvSpPr>
          <p:spPr>
            <a:xfrm>
              <a:off x="91435" y="577001"/>
              <a:ext cx="2430695" cy="1141390"/>
            </a:xfrm>
            <a:prstGeom prst="cloudCallout">
              <a:avLst>
                <a:gd name="adj1" fmla="val -26319"/>
                <a:gd name="adj2" fmla="val 5248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0663" y="940827"/>
              <a:ext cx="2126594" cy="37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— лжец!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12156" y="310774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68951" y="2936660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" y="2889364"/>
            <a:ext cx="1319604" cy="171839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37" y="2906876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  <p:bldP spid="27" grpId="0"/>
      <p:bldP spid="15" grpId="0"/>
      <p:bldP spid="16" grpId="0"/>
      <p:bldP spid="38" grpId="0"/>
      <p:bldP spid="38" grpId="1"/>
      <p:bldP spid="38" grpId="2"/>
      <p:bldP spid="39" grpId="0"/>
      <p:bldP spid="39" grpId="1"/>
      <p:bldP spid="3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88800" y="426374"/>
            <a:ext cx="410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Свободное падение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это движение тела только под действием силы тяжести.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982" y="986990"/>
            <a:ext cx="3009434" cy="252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791" y="1723356"/>
            <a:ext cx="181028" cy="1821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88800" y="3569360"/>
            <a:ext cx="410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Ускорение свободного падения: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Прямоугольник 16"/>
              <p:cNvSpPr/>
              <p:nvPr/>
            </p:nvSpPr>
            <p:spPr>
              <a:xfrm>
                <a:off x="6012159" y="4146634"/>
                <a:ext cx="16635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</m:acc>
                        </m:e>
                      </m:d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9,8 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м/</m:t>
                      </m:r>
                      <m:sSup>
                        <m:sSupPr>
                          <m:ctrlP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с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59" y="4146634"/>
                <a:ext cx="1663532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22951" r="-4762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Группа 17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1435" y="1563638"/>
            <a:ext cx="2104301" cy="1368152"/>
            <a:chOff x="91435" y="1563638"/>
            <a:chExt cx="2104301" cy="1368152"/>
          </a:xfrm>
        </p:grpSpPr>
        <p:sp>
          <p:nvSpPr>
            <p:cNvPr id="30" name="Выноска-облако 29"/>
            <p:cNvSpPr/>
            <p:nvPr/>
          </p:nvSpPr>
          <p:spPr>
            <a:xfrm>
              <a:off x="91435" y="1563638"/>
              <a:ext cx="1888277" cy="1368152"/>
            </a:xfrm>
            <a:prstGeom prst="cloudCallout">
              <a:avLst>
                <a:gd name="adj1" fmla="val -26319"/>
                <a:gd name="adj2" fmla="val 5248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5166" y="1740753"/>
              <a:ext cx="19105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Тело двигается только под действием силы тяжести.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963643" y="1275606"/>
            <a:ext cx="2104301" cy="781269"/>
            <a:chOff x="91435" y="852226"/>
            <a:chExt cx="2430695" cy="866163"/>
          </a:xfrm>
        </p:grpSpPr>
        <p:sp>
          <p:nvSpPr>
            <p:cNvPr id="33" name="Выноска-облако 32"/>
            <p:cNvSpPr/>
            <p:nvPr/>
          </p:nvSpPr>
          <p:spPr>
            <a:xfrm>
              <a:off x="91435" y="852226"/>
              <a:ext cx="2430695" cy="866163"/>
            </a:xfrm>
            <a:prstGeom prst="cloudCallout">
              <a:avLst>
                <a:gd name="adj1" fmla="val -17719"/>
                <a:gd name="adj2" fmla="val 132950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0663" y="940827"/>
              <a:ext cx="2126594" cy="64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Тело двигается равномерно.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442647" y="2787774"/>
            <a:ext cx="626648" cy="1747973"/>
            <a:chOff x="-918447" y="2859781"/>
            <a:chExt cx="626648" cy="1747973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2835037" y="2078513"/>
            <a:ext cx="1787740" cy="781269"/>
            <a:chOff x="171000" y="852226"/>
            <a:chExt cx="2249392" cy="866163"/>
          </a:xfrm>
        </p:grpSpPr>
        <p:sp>
          <p:nvSpPr>
            <p:cNvPr id="39" name="Выноска-облако 38"/>
            <p:cNvSpPr/>
            <p:nvPr/>
          </p:nvSpPr>
          <p:spPr>
            <a:xfrm>
              <a:off x="171000" y="852226"/>
              <a:ext cx="2177302" cy="866163"/>
            </a:xfrm>
            <a:prstGeom prst="cloudCallout">
              <a:avLst>
                <a:gd name="adj1" fmla="val 6247"/>
                <a:gd name="adj2" fmla="val 48828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0663" y="940827"/>
              <a:ext cx="2099729" cy="648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и второй — рыцари!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392697" y="3035736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58" y="2823903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1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path" presetSubtype="0" accel="84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08642E-6 L 0.00035 0.16975 " pathEditMode="relative" rAng="0" ptsTypes="AA">
                                      <p:cBhvr>
                                        <p:cTn id="31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7" grpId="0"/>
      <p:bldP spid="41" grpId="0"/>
      <p:bldP spid="41" grpId="1"/>
      <p:bldP spid="4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88800" y="267494"/>
            <a:ext cx="410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Первая космическая скорость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это минимальная скорость, которую нужно сообщить телу, чтобы вывести его на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орбиту Земли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00000" y="2931790"/>
                <a:ext cx="1422505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0" y="2931790"/>
                <a:ext cx="1422505" cy="910699"/>
              </a:xfrm>
              <a:prstGeom prst="rect">
                <a:avLst/>
              </a:prstGeom>
              <a:blipFill rotWithShape="1">
                <a:blip r:embed="rId4"/>
                <a:stretch>
                  <a:fillRect r="-55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888800" y="1635646"/>
            <a:ext cx="4105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Вторая космическая скорость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это минимальная скорость, которую нужно сообщить телу, чтобы оно смогло покинуть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орбиту Земли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7311" y="2931790"/>
                <a:ext cx="1288943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𝑅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11" y="2931790"/>
                <a:ext cx="1288943" cy="910699"/>
              </a:xfrm>
              <a:prstGeom prst="rect">
                <a:avLst/>
              </a:prstGeom>
              <a:blipFill rotWithShape="1">
                <a:blip r:embed="rId5"/>
                <a:stretch>
                  <a:fillRect r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889200" y="3881829"/>
            <a:ext cx="141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Земли: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00000" y="4290650"/>
                <a:ext cx="1748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ru-RU" b="0" i="0" smtClean="0">
                          <a:latin typeface="Cambria Math"/>
                        </a:rPr>
                        <m:t>11,2 км/с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0" y="4290650"/>
                <a:ext cx="1748492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8333" r="-418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17311" y="4290650"/>
                <a:ext cx="16149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ru-RU" b="0" i="1" smtClean="0">
                          <a:latin typeface="Cambria Math"/>
                        </a:rPr>
                        <m:t>7,9 км/с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11" y="4290650"/>
                <a:ext cx="1614929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333" r="-4906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Группа 17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442647" y="2787774"/>
            <a:ext cx="626648" cy="1747973"/>
            <a:chOff x="-918447" y="2859781"/>
            <a:chExt cx="626648" cy="174797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1435" y="411510"/>
            <a:ext cx="2392333" cy="2016223"/>
            <a:chOff x="91435" y="843558"/>
            <a:chExt cx="2392333" cy="2016223"/>
          </a:xfrm>
        </p:grpSpPr>
        <p:sp>
          <p:nvSpPr>
            <p:cNvPr id="33" name="Выноска-облако 32"/>
            <p:cNvSpPr/>
            <p:nvPr/>
          </p:nvSpPr>
          <p:spPr>
            <a:xfrm>
              <a:off x="91435" y="843558"/>
              <a:ext cx="2320325" cy="2016223"/>
            </a:xfrm>
            <a:prstGeom prst="cloudCallout">
              <a:avLst>
                <a:gd name="adj1" fmla="val -16056"/>
                <a:gd name="adj2" fmla="val 69492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57174" y="1059582"/>
              <a:ext cx="212659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Д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вигаясь со скоростью 7 км/с, можно выйти на орбиту Земли и стать искусственным спутником.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179667" y="-30104"/>
            <a:ext cx="2358687" cy="1377718"/>
            <a:chOff x="91435" y="1410056"/>
            <a:chExt cx="2358687" cy="1377718"/>
          </a:xfrm>
        </p:grpSpPr>
        <p:sp>
          <p:nvSpPr>
            <p:cNvPr id="36" name="Выноска-облако 35"/>
            <p:cNvSpPr/>
            <p:nvPr/>
          </p:nvSpPr>
          <p:spPr>
            <a:xfrm>
              <a:off x="91435" y="1410056"/>
              <a:ext cx="2320325" cy="1377718"/>
            </a:xfrm>
            <a:prstGeom prst="cloudCallout">
              <a:avLst>
                <a:gd name="adj1" fmla="val -35350"/>
                <a:gd name="adj2" fmla="val 150659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3528" y="1494532"/>
              <a:ext cx="21265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Times New Roman" pitchFamily="18" charset="0"/>
                  <a:cs typeface="Times New Roman" pitchFamily="18" charset="0"/>
                </a:rPr>
                <a:t>А</a:t>
              </a:r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 если двигаться со скоростью 11,2 км/с, то можно покинуть орбиту Земли.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2808720" y="1851669"/>
            <a:ext cx="1763280" cy="1034383"/>
            <a:chOff x="323528" y="1753390"/>
            <a:chExt cx="1763280" cy="1034383"/>
          </a:xfrm>
        </p:grpSpPr>
        <p:sp>
          <p:nvSpPr>
            <p:cNvPr id="39" name="Выноска-облако 38"/>
            <p:cNvSpPr/>
            <p:nvPr/>
          </p:nvSpPr>
          <p:spPr>
            <a:xfrm>
              <a:off x="349844" y="1753390"/>
              <a:ext cx="1736964" cy="1034383"/>
            </a:xfrm>
            <a:prstGeom prst="cloudCallout">
              <a:avLst>
                <a:gd name="adj1" fmla="val -2510"/>
                <a:gd name="adj2" fmla="val 47646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3528" y="2032712"/>
              <a:ext cx="1729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Только один из нас рыцарь.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32334" y="3102290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04965" y="2862138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36" y="2674519"/>
            <a:ext cx="1319604" cy="171839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9" y="2967920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2" grpId="0"/>
      <p:bldP spid="13" grpId="0"/>
      <p:bldP spid="14" grpId="0"/>
      <p:bldP spid="17" grpId="0"/>
      <p:bldP spid="41" grpId="0"/>
      <p:bldP spid="41" grpId="1"/>
      <p:bldP spid="41" grpId="2"/>
      <p:bldP spid="42" grpId="0"/>
      <p:bldP spid="42" grpId="1"/>
      <p:bldP spid="4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88800" y="2848208"/>
            <a:ext cx="410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параллельном подключении: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364088" y="1923678"/>
                <a:ext cx="16197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⇒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923678"/>
                <a:ext cx="1619738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r="-451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4932040" y="757503"/>
            <a:ext cx="3872042" cy="713020"/>
            <a:chOff x="5220072" y="1203596"/>
            <a:chExt cx="4512802" cy="1017609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5853965" y="1203596"/>
              <a:ext cx="3878909" cy="652483"/>
              <a:chOff x="3725960" y="3147814"/>
              <a:chExt cx="3499164" cy="561686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4211960" y="3147814"/>
                <a:ext cx="720080" cy="270403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0" name="Прямая соединительная линия 39"/>
              <p:cNvCxnSpPr>
                <a:stCxn id="39" idx="3"/>
              </p:cNvCxnSpPr>
              <p:nvPr/>
            </p:nvCxnSpPr>
            <p:spPr>
              <a:xfrm flipV="1">
                <a:off x="4932040" y="3283015"/>
                <a:ext cx="486000" cy="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flipH="1">
                <a:off x="3725960" y="3283016"/>
                <a:ext cx="4860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3" name="Прямоугольник 52"/>
              <p:cNvSpPr/>
              <p:nvPr/>
            </p:nvSpPr>
            <p:spPr>
              <a:xfrm>
                <a:off x="6019044" y="3439097"/>
                <a:ext cx="720080" cy="270403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4" name="Прямая соединительная линия 53"/>
              <p:cNvCxnSpPr>
                <a:stCxn id="53" idx="3"/>
              </p:cNvCxnSpPr>
              <p:nvPr/>
            </p:nvCxnSpPr>
            <p:spPr>
              <a:xfrm flipV="1">
                <a:off x="6739124" y="3574298"/>
                <a:ext cx="486000" cy="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Прямая соединительная линия 26"/>
            <p:cNvCxnSpPr/>
            <p:nvPr/>
          </p:nvCxnSpPr>
          <p:spPr>
            <a:xfrm>
              <a:off x="7726133" y="1339024"/>
              <a:ext cx="0" cy="7200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5864610" y="1342900"/>
              <a:ext cx="0" cy="7344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Группа 29"/>
            <p:cNvGrpSpPr/>
            <p:nvPr/>
          </p:nvGrpSpPr>
          <p:grpSpPr>
            <a:xfrm>
              <a:off x="5870132" y="1907091"/>
              <a:ext cx="1875712" cy="314114"/>
              <a:chOff x="3725960" y="3147814"/>
              <a:chExt cx="1692080" cy="270403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4211960" y="3147814"/>
                <a:ext cx="720080" cy="270403"/>
              </a:xfrm>
              <a:prstGeom prst="rect">
                <a:avLst/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7" name="Прямая соединительная линия 36"/>
              <p:cNvCxnSpPr>
                <a:stCxn id="36" idx="3"/>
              </p:cNvCxnSpPr>
              <p:nvPr/>
            </p:nvCxnSpPr>
            <p:spPr>
              <a:xfrm flipV="1">
                <a:off x="4932040" y="3283015"/>
                <a:ext cx="486000" cy="1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единительная линия 37"/>
              <p:cNvCxnSpPr/>
              <p:nvPr/>
            </p:nvCxnSpPr>
            <p:spPr>
              <a:xfrm flipH="1">
                <a:off x="3725960" y="3283016"/>
                <a:ext cx="4860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 flipH="1">
              <a:off x="7745844" y="1702900"/>
              <a:ext cx="6500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5220072" y="1702900"/>
              <a:ext cx="65006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737009" y="585559"/>
                <a:ext cx="5247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2000" i="1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009" y="585559"/>
                <a:ext cx="524759" cy="400110"/>
              </a:xfrm>
              <a:prstGeom prst="rect">
                <a:avLst/>
              </a:prstGeom>
              <a:blipFill rotWithShape="1">
                <a:blip r:embed="rId5"/>
                <a:stretch>
                  <a:fillRect t="-7576" r="-17442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047726" y="339502"/>
                <a:ext cx="5211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2000" i="1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726" y="339502"/>
                <a:ext cx="521168" cy="400110"/>
              </a:xfrm>
              <a:prstGeom prst="rect">
                <a:avLst/>
              </a:prstGeom>
              <a:blipFill rotWithShape="1">
                <a:blip r:embed="rId6"/>
                <a:stretch>
                  <a:fillRect t="-7692" r="-17442" b="-2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047726" y="1470523"/>
                <a:ext cx="5211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2000" i="1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726" y="1470523"/>
                <a:ext cx="521168" cy="400110"/>
              </a:xfrm>
              <a:prstGeom prst="rect">
                <a:avLst/>
              </a:prstGeom>
              <a:blipFill rotWithShape="1">
                <a:blip r:embed="rId7"/>
                <a:stretch>
                  <a:fillRect t="-7576" r="-17442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6822835" y="1923678"/>
                <a:ext cx="1656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;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835" y="1923678"/>
                <a:ext cx="1656927" cy="369332"/>
              </a:xfrm>
              <a:prstGeom prst="rect">
                <a:avLst/>
              </a:prstGeom>
              <a:blipFill rotWithShape="1">
                <a:blip r:embed="rId8"/>
                <a:stretch>
                  <a:fillRect t="-8333" r="-4779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421082" y="2427734"/>
                <a:ext cx="1040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082" y="2427734"/>
                <a:ext cx="1040605" cy="369332"/>
              </a:xfrm>
              <a:prstGeom prst="rect">
                <a:avLst/>
              </a:prstGeom>
              <a:blipFill rotWithShape="1">
                <a:blip r:embed="rId9"/>
                <a:stretch>
                  <a:fillRect t="-8197" r="-7018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435804" y="3217540"/>
                <a:ext cx="10427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804" y="3217540"/>
                <a:ext cx="1042786" cy="369332"/>
              </a:xfrm>
              <a:prstGeom prst="rect">
                <a:avLst/>
              </a:prstGeom>
              <a:blipFill rotWithShape="1">
                <a:blip r:embed="rId10"/>
                <a:stretch>
                  <a:fillRect t="-8333" r="-7018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6122673" y="3786594"/>
                <a:ext cx="16690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⇒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673" y="3786594"/>
                <a:ext cx="1669047" cy="369332"/>
              </a:xfrm>
              <a:prstGeom prst="rect">
                <a:avLst/>
              </a:prstGeom>
              <a:blipFill rotWithShape="1">
                <a:blip r:embed="rId11"/>
                <a:stretch>
                  <a:fillRect t="-8197" r="-4745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506393" y="4304109"/>
                <a:ext cx="902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393" y="4304109"/>
                <a:ext cx="902876" cy="369332"/>
              </a:xfrm>
              <a:prstGeom prst="rect">
                <a:avLst/>
              </a:prstGeom>
              <a:blipFill rotWithShape="1">
                <a:blip r:embed="rId12"/>
                <a:stretch>
                  <a:fillRect t="-8197" r="-8784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Группа 30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91435" y="2108344"/>
            <a:ext cx="1168197" cy="751437"/>
            <a:chOff x="91435" y="2108344"/>
            <a:chExt cx="1223241" cy="751437"/>
          </a:xfrm>
        </p:grpSpPr>
        <p:sp>
          <p:nvSpPr>
            <p:cNvPr id="47" name="Выноска-облако 46"/>
            <p:cNvSpPr/>
            <p:nvPr/>
          </p:nvSpPr>
          <p:spPr>
            <a:xfrm>
              <a:off x="91435" y="2108344"/>
              <a:ext cx="1223241" cy="751437"/>
            </a:xfrm>
            <a:prstGeom prst="cloudCallout">
              <a:avLst>
                <a:gd name="adj1" fmla="val 5808"/>
                <a:gd name="adj2" fmla="val 6769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159166" y="2302535"/>
                  <a:ext cx="115551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  <a:cs typeface="Times New Roman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ru-RU" sz="2000" i="1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cs typeface="Times New Roman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2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66" y="2302535"/>
                  <a:ext cx="1155510" cy="400110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7692" r="-2762" b="-2769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Группа 48"/>
          <p:cNvGrpSpPr/>
          <p:nvPr/>
        </p:nvGrpSpPr>
        <p:grpSpPr>
          <a:xfrm>
            <a:off x="1782134" y="1965797"/>
            <a:ext cx="1168197" cy="694145"/>
            <a:chOff x="91435" y="836370"/>
            <a:chExt cx="2051356" cy="781473"/>
          </a:xfrm>
        </p:grpSpPr>
        <p:sp>
          <p:nvSpPr>
            <p:cNvPr id="50" name="Выноска-облако 49"/>
            <p:cNvSpPr/>
            <p:nvPr/>
          </p:nvSpPr>
          <p:spPr>
            <a:xfrm>
              <a:off x="91435" y="836370"/>
              <a:ext cx="2051356" cy="781473"/>
            </a:xfrm>
            <a:prstGeom prst="cloudCallout">
              <a:avLst>
                <a:gd name="adj1" fmla="val 13634"/>
                <a:gd name="adj2" fmla="val 7718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149903" y="982337"/>
                  <a:ext cx="1992888" cy="450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  <a:cs typeface="Times New Roman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ru-RU" sz="2000" i="1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ru-RU" sz="2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903" y="982337"/>
                  <a:ext cx="1992888" cy="450447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t="-7692" r="-1613" b="-2769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Box 51"/>
          <p:cNvSpPr txBox="1"/>
          <p:nvPr/>
        </p:nvSpPr>
        <p:spPr>
          <a:xfrm>
            <a:off x="312156" y="3107744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30195" y="289474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5" y="2889364"/>
            <a:ext cx="1319604" cy="171839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28" y="2701405"/>
            <a:ext cx="1319604" cy="1718390"/>
          </a:xfrm>
          <a:prstGeom prst="rect">
            <a:avLst/>
          </a:prstGeom>
        </p:spPr>
      </p:pic>
      <p:grpSp>
        <p:nvGrpSpPr>
          <p:cNvPr id="65" name="Группа 64"/>
          <p:cNvGrpSpPr/>
          <p:nvPr/>
        </p:nvGrpSpPr>
        <p:grpSpPr>
          <a:xfrm>
            <a:off x="3249027" y="2090227"/>
            <a:ext cx="1168197" cy="694145"/>
            <a:chOff x="91435" y="836370"/>
            <a:chExt cx="2051356" cy="781473"/>
          </a:xfrm>
        </p:grpSpPr>
        <p:sp>
          <p:nvSpPr>
            <p:cNvPr id="66" name="Выноска-облако 65"/>
            <p:cNvSpPr/>
            <p:nvPr/>
          </p:nvSpPr>
          <p:spPr>
            <a:xfrm>
              <a:off x="91435" y="836370"/>
              <a:ext cx="2051356" cy="781473"/>
            </a:xfrm>
            <a:prstGeom prst="cloudCallout">
              <a:avLst>
                <a:gd name="adj1" fmla="val -7566"/>
                <a:gd name="adj2" fmla="val 63463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149903" y="982337"/>
                  <a:ext cx="1992888" cy="4504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  <a:cs typeface="Times New Roman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ru-RU" sz="2000" i="1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2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903" y="982337"/>
                  <a:ext cx="1992888" cy="450447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t="-7576" r="-8556" b="-2575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8" name="Рисунок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30557"/>
            <a:ext cx="1319604" cy="171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4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58" grpId="0"/>
      <p:bldP spid="59" grpId="0"/>
      <p:bldP spid="60" grpId="0"/>
      <p:bldP spid="61" grpId="0"/>
      <p:bldP spid="62" grpId="0"/>
      <p:bldP spid="52" grpId="0"/>
      <p:bldP spid="52" grpId="1"/>
      <p:bldP spid="52" grpId="2"/>
      <p:bldP spid="56" grpId="0"/>
      <p:bldP spid="56" grpId="1"/>
      <p:bldP spid="5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88800" y="2715766"/>
            <a:ext cx="410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Условия равновесия твердых тел: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311569" y="2139330"/>
                <a:ext cx="865686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р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ru-RU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569" y="2139330"/>
                <a:ext cx="865686" cy="394210"/>
              </a:xfrm>
              <a:prstGeom prst="rect">
                <a:avLst/>
              </a:prstGeom>
              <a:blipFill rotWithShape="1">
                <a:blip r:embed="rId4"/>
                <a:stretch>
                  <a:fillRect t="-6154" r="-9155" b="-1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Группа 32"/>
          <p:cNvGrpSpPr/>
          <p:nvPr/>
        </p:nvGrpSpPr>
        <p:grpSpPr>
          <a:xfrm>
            <a:off x="6066670" y="335833"/>
            <a:ext cx="1661159" cy="1599635"/>
            <a:chOff x="6300192" y="1265701"/>
            <a:chExt cx="1944216" cy="1872208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6300192" y="1265701"/>
              <a:ext cx="1872208" cy="144016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единительная линия 42"/>
            <p:cNvCxnSpPr>
              <a:endCxn id="48" idx="0"/>
            </p:cNvCxnSpPr>
            <p:nvPr/>
          </p:nvCxnSpPr>
          <p:spPr>
            <a:xfrm>
              <a:off x="6444208" y="1409717"/>
              <a:ext cx="649212" cy="1162033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>
              <a:endCxn id="48" idx="0"/>
            </p:cNvCxnSpPr>
            <p:nvPr/>
          </p:nvCxnSpPr>
          <p:spPr>
            <a:xfrm flipH="1">
              <a:off x="7093420" y="1635646"/>
              <a:ext cx="1078980" cy="93610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7" name="Прямоугольник 46"/>
            <p:cNvSpPr/>
            <p:nvPr/>
          </p:nvSpPr>
          <p:spPr>
            <a:xfrm rot="5400000">
              <a:off x="7236296" y="2129797"/>
              <a:ext cx="1872208" cy="144016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6846344" y="2571750"/>
              <a:ext cx="494151" cy="49415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Объект 2"/>
              <p:cNvSpPr txBox="1">
                <a:spLocks/>
              </p:cNvSpPr>
              <p:nvPr/>
            </p:nvSpPr>
            <p:spPr>
              <a:xfrm>
                <a:off x="5292080" y="3291831"/>
                <a:ext cx="2943850" cy="4320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800" i="1" smtClean="0"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/>
                                  <a:ea typeface="Cambria Math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800" i="1">
                              <a:latin typeface="Cambria Math" pitchFamily="18" charset="0"/>
                              <a:ea typeface="Cambria Math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itchFamily="18" charset="0"/>
                          <a:ea typeface="Cambria Math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00" i="1"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800" i="1" smtClean="0"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/>
                                  <a:ea typeface="Cambria Math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 pitchFamily="18" charset="0"/>
                              <a:ea typeface="Cambria Math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latin typeface="Cambria Math" pitchFamily="18" charset="0"/>
                          <a:ea typeface="Cambria Math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ru-RU" sz="1800" i="1"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800" i="1" smtClean="0">
                                  <a:latin typeface="Cambria Math"/>
                                  <a:ea typeface="Cambria Math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latin typeface="Cambria Math"/>
                                  <a:ea typeface="Cambria Math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latin typeface="Cambria Math" pitchFamily="18" charset="0"/>
                              <a:ea typeface="Cambria Math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1">
                          <a:latin typeface="Cambria Math" pitchFamily="18" charset="0"/>
                          <a:ea typeface="Cambria Math" pitchFamily="18" charset="0"/>
                        </a:rPr>
                        <m:t>=0</m:t>
                      </m:r>
                    </m:oMath>
                  </m:oMathPara>
                </a14:m>
                <a:endParaRPr lang="en-US" sz="1800" i="1" dirty="0" smtClean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66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3291831"/>
                <a:ext cx="2943850" cy="432048"/>
              </a:xfrm>
              <a:prstGeom prst="rect">
                <a:avLst/>
              </a:prstGeom>
              <a:blipFill rotWithShape="1">
                <a:blip r:embed="rId5"/>
                <a:stretch>
                  <a:fillRect t="-19718" b="-140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Объект 2"/>
              <p:cNvSpPr txBox="1">
                <a:spLocks/>
              </p:cNvSpPr>
              <p:nvPr/>
            </p:nvSpPr>
            <p:spPr>
              <a:xfrm>
                <a:off x="5292080" y="3939902"/>
                <a:ext cx="2943850" cy="4320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itchFamily="18" charset="0"/>
                              <a:ea typeface="Cambria Math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ru-RU" sz="1800" i="1">
                              <a:latin typeface="Cambria Math" pitchFamily="18" charset="0"/>
                              <a:ea typeface="Cambria Math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itchFamily="18" charset="0"/>
                          <a:ea typeface="Cambria Math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00" i="1"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itchFamily="18" charset="0"/>
                              <a:ea typeface="Cambria Math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pitchFamily="18" charset="0"/>
                              <a:ea typeface="Cambria Math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latin typeface="Cambria Math" pitchFamily="18" charset="0"/>
                          <a:ea typeface="Cambria Math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ru-RU" sz="1800" i="1">
                              <a:latin typeface="Cambria Math"/>
                              <a:ea typeface="Cambria Math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itchFamily="18" charset="0"/>
                              <a:ea typeface="Cambria Math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800" i="1">
                              <a:latin typeface="Cambria Math" pitchFamily="18" charset="0"/>
                              <a:ea typeface="Cambria Math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1">
                          <a:latin typeface="Cambria Math" pitchFamily="18" charset="0"/>
                          <a:ea typeface="Cambria Math" pitchFamily="18" charset="0"/>
                        </a:rPr>
                        <m:t>=0</m:t>
                      </m:r>
                    </m:oMath>
                  </m:oMathPara>
                </a14:m>
                <a:endParaRPr lang="ru-RU" sz="1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68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3939902"/>
                <a:ext cx="2943850" cy="432048"/>
              </a:xfrm>
              <a:prstGeom prst="rect">
                <a:avLst/>
              </a:prstGeom>
              <a:blipFill rotWithShape="1">
                <a:blip r:embed="rId6"/>
                <a:stretch>
                  <a:fillRect t="-8451" b="-56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Группа 15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30557"/>
            <a:ext cx="1319604" cy="17183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3" y="2916651"/>
            <a:ext cx="1389838" cy="153229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165418" y="335833"/>
            <a:ext cx="1816269" cy="1008112"/>
            <a:chOff x="91435" y="1851669"/>
            <a:chExt cx="1816269" cy="1008112"/>
          </a:xfrm>
        </p:grpSpPr>
        <p:sp>
          <p:nvSpPr>
            <p:cNvPr id="30" name="Выноска-облако 29"/>
            <p:cNvSpPr/>
            <p:nvPr/>
          </p:nvSpPr>
          <p:spPr>
            <a:xfrm>
              <a:off x="91435" y="1851669"/>
              <a:ext cx="1816269" cy="1008112"/>
            </a:xfrm>
            <a:prstGeom prst="cloudCallout">
              <a:avLst>
                <a:gd name="adj1" fmla="val -11861"/>
                <a:gd name="adj2" fmla="val 199879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6561" y="1986603"/>
              <a:ext cx="1691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Тело находится в равновесии.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979712" y="915566"/>
            <a:ext cx="1008112" cy="536170"/>
            <a:chOff x="558300" y="1851669"/>
            <a:chExt cx="1008112" cy="536170"/>
          </a:xfrm>
        </p:grpSpPr>
        <p:sp>
          <p:nvSpPr>
            <p:cNvPr id="34" name="Выноска-облако 33"/>
            <p:cNvSpPr/>
            <p:nvPr/>
          </p:nvSpPr>
          <p:spPr>
            <a:xfrm>
              <a:off x="558300" y="1851669"/>
              <a:ext cx="1008112" cy="536170"/>
            </a:xfrm>
            <a:prstGeom prst="cloudCallout">
              <a:avLst>
                <a:gd name="adj1" fmla="val 16896"/>
                <a:gd name="adj2" fmla="val 300209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669818" y="1986603"/>
                  <a:ext cx="824585" cy="3606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1600" i="1" smtClean="0">
                                <a:latin typeface="Cambria Math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  <a:cs typeface="Times New Roman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ru-RU" sz="1600" b="0" i="1" smtClean="0">
                                <a:latin typeface="Cambria Math"/>
                                <a:cs typeface="Times New Roman" pitchFamily="18" charset="0"/>
                              </a:rPr>
                              <m:t>р</m:t>
                            </m:r>
                          </m:sub>
                        </m:sSub>
                        <m:r>
                          <a:rPr lang="ru-RU" sz="160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≠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0</m:t>
                        </m:r>
                      </m:oMath>
                    </m:oMathPara>
                  </a14:m>
                  <a:endParaRPr lang="ru-RU" sz="1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818" y="1986603"/>
                  <a:ext cx="824585" cy="36061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5085" r="-5185" b="-1525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Группа 35"/>
          <p:cNvGrpSpPr/>
          <p:nvPr/>
        </p:nvGrpSpPr>
        <p:grpSpPr>
          <a:xfrm>
            <a:off x="1043608" y="1463525"/>
            <a:ext cx="2104301" cy="708291"/>
            <a:chOff x="91435" y="703158"/>
            <a:chExt cx="2430695" cy="785256"/>
          </a:xfrm>
        </p:grpSpPr>
        <p:sp>
          <p:nvSpPr>
            <p:cNvPr id="37" name="Выноска-облако 36"/>
            <p:cNvSpPr/>
            <p:nvPr/>
          </p:nvSpPr>
          <p:spPr>
            <a:xfrm>
              <a:off x="91435" y="703158"/>
              <a:ext cx="2430695" cy="785256"/>
            </a:xfrm>
            <a:prstGeom prst="cloudCallout">
              <a:avLst>
                <a:gd name="adj1" fmla="val -13645"/>
                <a:gd name="adj2" fmla="val 146620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0663" y="940827"/>
              <a:ext cx="2126594" cy="37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— лжец!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487016" y="2042249"/>
            <a:ext cx="2104301" cy="708291"/>
            <a:chOff x="91435" y="703158"/>
            <a:chExt cx="2430695" cy="785256"/>
          </a:xfrm>
        </p:grpSpPr>
        <p:sp>
          <p:nvSpPr>
            <p:cNvPr id="40" name="Выноска-облако 39"/>
            <p:cNvSpPr/>
            <p:nvPr/>
          </p:nvSpPr>
          <p:spPr>
            <a:xfrm>
              <a:off x="91435" y="703158"/>
              <a:ext cx="2430695" cy="785256"/>
            </a:xfrm>
            <a:prstGeom prst="cloudCallout">
              <a:avLst>
                <a:gd name="adj1" fmla="val 8535"/>
                <a:gd name="adj2" fmla="val 68623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0663" y="940827"/>
              <a:ext cx="2126594" cy="37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Второй — лжец!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267744" y="3035736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37" y="2906876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5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66" grpId="0"/>
      <p:bldP spid="68" grpId="0"/>
      <p:bldP spid="45" grpId="0"/>
      <p:bldP spid="45" grpId="1"/>
      <p:bldP spid="4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88800" y="411510"/>
            <a:ext cx="41051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Относительная влажность воздуха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это отношение парциального давления водяного пара, содержащегося в воздухе при данной температуре к давлению насыщенного пара при той же температуре, выраженное в процентах: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963364" y="2484884"/>
                <a:ext cx="1931811" cy="656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sSub>
                            <m:sSubPr>
                              <m:ctrlPr>
                                <a:rPr lang="ru-RU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/>
                                </a:rPr>
                                <m:t>н.п.</m:t>
                              </m:r>
                            </m:sub>
                          </m:sSub>
                        </m:den>
                      </m:f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×100%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364" y="2484884"/>
                <a:ext cx="1931811" cy="656205"/>
              </a:xfrm>
              <a:prstGeom prst="rect">
                <a:avLst/>
              </a:prstGeom>
              <a:blipFill rotWithShape="1">
                <a:blip r:embed="rId4"/>
                <a:stretch>
                  <a:fillRect r="-37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888800" y="3507854"/>
            <a:ext cx="410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относительной влажностью воздуха связана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точка росы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но не само понижение температуры.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442647" y="2787774"/>
            <a:ext cx="626648" cy="1747973"/>
            <a:chOff x="-918447" y="2859781"/>
            <a:chExt cx="626648" cy="174797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1436" y="843558"/>
            <a:ext cx="2232248" cy="1584175"/>
            <a:chOff x="91435" y="843558"/>
            <a:chExt cx="2392333" cy="2016223"/>
          </a:xfrm>
        </p:grpSpPr>
        <p:sp>
          <p:nvSpPr>
            <p:cNvPr id="23" name="Выноска-облако 22"/>
            <p:cNvSpPr/>
            <p:nvPr/>
          </p:nvSpPr>
          <p:spPr>
            <a:xfrm>
              <a:off x="91435" y="843558"/>
              <a:ext cx="2320325" cy="2016223"/>
            </a:xfrm>
            <a:prstGeom prst="cloudCallout">
              <a:avLst>
                <a:gd name="adj1" fmla="val -16056"/>
                <a:gd name="adj2" fmla="val 69492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7174" y="1059582"/>
              <a:ext cx="21265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Солнце садится, значит скоро похолодает, поэтому увеличится влажность.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267744" y="1290463"/>
            <a:ext cx="1984704" cy="489199"/>
            <a:chOff x="91435" y="2237165"/>
            <a:chExt cx="2320326" cy="622616"/>
          </a:xfrm>
        </p:grpSpPr>
        <p:sp>
          <p:nvSpPr>
            <p:cNvPr id="26" name="Выноска-облако 25"/>
            <p:cNvSpPr/>
            <p:nvPr/>
          </p:nvSpPr>
          <p:spPr>
            <a:xfrm>
              <a:off x="91435" y="2237165"/>
              <a:ext cx="2320326" cy="622616"/>
            </a:xfrm>
            <a:prstGeom prst="cloudCallout">
              <a:avLst>
                <a:gd name="adj1" fmla="val -27574"/>
                <a:gd name="adj2" fmla="val 233045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805" y="2328806"/>
              <a:ext cx="2126594" cy="430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— турист!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555776" y="1974030"/>
            <a:ext cx="1984704" cy="656779"/>
            <a:chOff x="91435" y="2237165"/>
            <a:chExt cx="2320326" cy="835899"/>
          </a:xfrm>
        </p:grpSpPr>
        <p:sp>
          <p:nvSpPr>
            <p:cNvPr id="29" name="Выноска-облако 28"/>
            <p:cNvSpPr/>
            <p:nvPr/>
          </p:nvSpPr>
          <p:spPr>
            <a:xfrm>
              <a:off x="91435" y="2237165"/>
              <a:ext cx="2320326" cy="835899"/>
            </a:xfrm>
            <a:prstGeom prst="cloudCallout">
              <a:avLst>
                <a:gd name="adj1" fmla="val 10820"/>
                <a:gd name="adj2" fmla="val 77858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9805" y="2328806"/>
              <a:ext cx="2126594" cy="74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и второй правы.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04965" y="2934146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Рыцарь</a:t>
            </a:r>
            <a:endParaRPr lang="ru-RU" sz="2000" b="1" dirty="0">
              <a:ln/>
              <a:solidFill>
                <a:schemeClr val="accent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44" y="2715766"/>
            <a:ext cx="1319604" cy="171839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392697" y="3035736"/>
            <a:ext cx="819263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Лжец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6152" y="3153130"/>
            <a:ext cx="1002262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</a:t>
            </a:r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5" y="3003451"/>
            <a:ext cx="1389838" cy="153229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995" y="2902458"/>
            <a:ext cx="811577" cy="15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2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  <p:bldP spid="33" grpId="0"/>
      <p:bldP spid="33" grpId="1"/>
      <p:bldP spid="33" grpId="2"/>
      <p:bldP spid="35" grpId="0"/>
      <p:bldP spid="35" grpId="1"/>
      <p:bldP spid="35" grpId="2"/>
      <p:bldP spid="37" grpId="0"/>
      <p:bldP spid="37" grpId="1"/>
      <p:bldP spid="3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0" y="-268899"/>
            <a:ext cx="9714562" cy="5412399"/>
          </a:xfrm>
          <a:prstGeom prst="rect">
            <a:avLst/>
          </a:prstGeom>
        </p:spPr>
      </p:pic>
      <p:sp>
        <p:nvSpPr>
          <p:cNvPr id="10" name="Прямоугольный треугольник 9"/>
          <p:cNvSpPr/>
          <p:nvPr/>
        </p:nvSpPr>
        <p:spPr>
          <a:xfrm flipH="1">
            <a:off x="4923209" y="646093"/>
            <a:ext cx="3536271" cy="1305528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20386914">
            <a:off x="6826362" y="936266"/>
            <a:ext cx="454200" cy="20800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rot="60000" flipH="1">
            <a:off x="6334474" y="1021519"/>
            <a:ext cx="713744" cy="286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-60000" flipH="1" flipV="1">
            <a:off x="6791339" y="261188"/>
            <a:ext cx="247932" cy="766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20373025">
                <a:off x="6133043" y="932103"/>
                <a:ext cx="410785" cy="412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73025">
                <a:off x="6133043" y="932103"/>
                <a:ext cx="410785" cy="412289"/>
              </a:xfrm>
              <a:prstGeom prst="rect">
                <a:avLst/>
              </a:prstGeom>
              <a:blipFill rotWithShape="1">
                <a:blip r:embed="rId4"/>
                <a:stretch>
                  <a:fillRect t="-7955" r="-11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 rot="20365531">
                <a:off x="6431423" y="183177"/>
                <a:ext cx="414580" cy="412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365531">
                <a:off x="6431423" y="183177"/>
                <a:ext cx="414580" cy="412289"/>
              </a:xfrm>
              <a:prstGeom prst="rect">
                <a:avLst/>
              </a:prstGeom>
              <a:blipFill rotWithShape="1">
                <a:blip r:embed="rId5"/>
                <a:stretch>
                  <a:fillRect t="-9091" r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Прямая со стрелкой 19"/>
          <p:cNvCxnSpPr/>
          <p:nvPr/>
        </p:nvCxnSpPr>
        <p:spPr>
          <a:xfrm>
            <a:off x="7056218" y="1040266"/>
            <a:ext cx="0" cy="70275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444212" y="1361067"/>
                <a:ext cx="648068" cy="4122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212" y="1361067"/>
                <a:ext cx="648068" cy="412289"/>
              </a:xfrm>
              <a:prstGeom prst="rect">
                <a:avLst/>
              </a:prstGeom>
              <a:blipFill rotWithShape="1">
                <a:blip r:embed="rId6"/>
                <a:stretch>
                  <a:fillRect t="-20588" r="-34906" b="-117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/>
          <p:cNvCxnSpPr/>
          <p:nvPr/>
        </p:nvCxnSpPr>
        <p:spPr>
          <a:xfrm flipV="1">
            <a:off x="7056218" y="833237"/>
            <a:ext cx="540118" cy="19004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rot="20424706">
                <a:off x="7304619" y="412837"/>
                <a:ext cx="583433" cy="48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тр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24706">
                <a:off x="7304619" y="412837"/>
                <a:ext cx="583433" cy="484655"/>
              </a:xfrm>
              <a:prstGeom prst="rect">
                <a:avLst/>
              </a:prstGeom>
              <a:blipFill rotWithShape="1">
                <a:blip r:embed="rId7"/>
                <a:stretch>
                  <a:fillRect t="-15741" r="-67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Прямая со стрелкой 24"/>
          <p:cNvCxnSpPr/>
          <p:nvPr/>
        </p:nvCxnSpPr>
        <p:spPr>
          <a:xfrm flipH="1" flipV="1">
            <a:off x="6861560" y="478242"/>
            <a:ext cx="194657" cy="57028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20203384">
                <a:off x="6835686" y="310979"/>
                <a:ext cx="459388" cy="44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03384">
                <a:off x="6835686" y="310979"/>
                <a:ext cx="459388" cy="449796"/>
              </a:xfrm>
              <a:prstGeom prst="rect">
                <a:avLst/>
              </a:prstGeom>
              <a:blipFill rotWithShape="1">
                <a:blip r:embed="rId8"/>
                <a:stretch>
                  <a:fillRect t="-2041" r="-1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Дуга 26"/>
          <p:cNvSpPr/>
          <p:nvPr/>
        </p:nvSpPr>
        <p:spPr>
          <a:xfrm rot="2431826">
            <a:off x="5257534" y="1629296"/>
            <a:ext cx="480904" cy="480904"/>
          </a:xfrm>
          <a:prstGeom prst="arc">
            <a:avLst>
              <a:gd name="adj1" fmla="val 16200000"/>
              <a:gd name="adj2" fmla="val 20482561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5687670" y="1558401"/>
                <a:ext cx="426891" cy="4122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7670" y="1558401"/>
                <a:ext cx="426891" cy="412289"/>
              </a:xfrm>
              <a:prstGeom prst="rect">
                <a:avLst/>
              </a:prstGeom>
              <a:blipFill rotWithShape="1">
                <a:blip r:embed="rId9"/>
                <a:stretch>
                  <a:fillRect t="-7463" r="-14286" b="-134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 стрелкой 28"/>
          <p:cNvCxnSpPr/>
          <p:nvPr/>
        </p:nvCxnSpPr>
        <p:spPr>
          <a:xfrm>
            <a:off x="7045940" y="1023284"/>
            <a:ext cx="246294" cy="581226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>
            <a:off x="7056218" y="1589470"/>
            <a:ext cx="243539" cy="125389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113929" y="1067648"/>
                <a:ext cx="770296" cy="442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29" y="1067648"/>
                <a:ext cx="770296" cy="442291"/>
              </a:xfrm>
              <a:prstGeom prst="rect">
                <a:avLst/>
              </a:prstGeom>
              <a:blipFill rotWithShape="1">
                <a:blip r:embed="rId10"/>
                <a:stretch>
                  <a:fillRect t="-5479" r="-3968" b="-54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 rot="20290801">
                <a:off x="7000200" y="1590653"/>
                <a:ext cx="762149" cy="416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90801">
                <a:off x="7000200" y="1590653"/>
                <a:ext cx="762149" cy="416002"/>
              </a:xfrm>
              <a:prstGeom prst="rect">
                <a:avLst/>
              </a:prstGeom>
              <a:blipFill rotWithShape="1">
                <a:blip r:embed="rId11"/>
                <a:stretch>
                  <a:fillRect t="-5455" r="-49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020209" y="2275302"/>
                <a:ext cx="2224199" cy="434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тр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0209" y="2275302"/>
                <a:ext cx="2224199" cy="434158"/>
              </a:xfrm>
              <a:prstGeom prst="rect">
                <a:avLst/>
              </a:prstGeom>
              <a:blipFill rotWithShape="1">
                <a:blip r:embed="rId12"/>
                <a:stretch>
                  <a:fillRect t="-19718" r="-3297" b="-169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888800" y="2782800"/>
                <a:ext cx="2299347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  <m:r>
                        <a:rPr lang="en-US" b="0" i="1" smtClean="0">
                          <a:latin typeface="Cambria Math"/>
                        </a:rPr>
                        <m:t>:</m:t>
                      </m:r>
                      <m:r>
                        <a:rPr lang="en-US" b="0" i="1" smtClean="0">
                          <a:latin typeface="Cambria Math"/>
                        </a:rPr>
                        <m:t>𝑚𝑎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тр</m:t>
                          </m:r>
                        </m:sub>
                      </m:sSub>
                      <m:r>
                        <a:rPr lang="en-US" b="0" i="0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0" y="2782800"/>
                <a:ext cx="2299347" cy="394210"/>
              </a:xfrm>
              <a:prstGeom prst="rect">
                <a:avLst/>
              </a:prstGeom>
              <a:blipFill rotWithShape="1">
                <a:blip r:embed="rId13"/>
                <a:stretch>
                  <a:fillRect t="-6154" r="-2918" b="-1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888800" y="3285524"/>
                <a:ext cx="1813510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:0=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0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0" y="3285524"/>
                <a:ext cx="1813510" cy="391261"/>
              </a:xfrm>
              <a:prstGeom prst="rect">
                <a:avLst/>
              </a:prstGeom>
              <a:blipFill rotWithShape="1">
                <a:blip r:embed="rId14"/>
                <a:stretch>
                  <a:fillRect t="-6250" r="-4040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308304" y="3285524"/>
                <a:ext cx="1165063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  <m:r>
                        <a:rPr lang="en-US" b="0" i="0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3285524"/>
                <a:ext cx="1165063" cy="391261"/>
              </a:xfrm>
              <a:prstGeom prst="rect">
                <a:avLst/>
              </a:prstGeom>
              <a:blipFill rotWithShape="1">
                <a:blip r:embed="rId15"/>
                <a:stretch>
                  <a:fillRect t="-6250" r="-6283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311374" y="2782800"/>
                <a:ext cx="1124603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тр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</a:rPr>
                        <m:t>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374" y="2782800"/>
                <a:ext cx="1124603" cy="394210"/>
              </a:xfrm>
              <a:prstGeom prst="rect">
                <a:avLst/>
              </a:prstGeom>
              <a:blipFill rotWithShape="1">
                <a:blip r:embed="rId16"/>
                <a:stretch>
                  <a:fillRect t="-6154" r="-6486" b="-1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888800" y="3789580"/>
                <a:ext cx="3839128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𝑚𝑎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</a:rPr>
                        <m:t>𝑚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⇒</m:t>
                      </m:r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800" y="3789580"/>
                <a:ext cx="3839128" cy="391261"/>
              </a:xfrm>
              <a:prstGeom prst="rect">
                <a:avLst/>
              </a:prstGeom>
              <a:blipFill rotWithShape="1">
                <a:blip r:embed="rId17"/>
                <a:stretch>
                  <a:fillRect t="-6250" r="-1429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5887544" y="4299942"/>
                <a:ext cx="2489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𝑎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𝑔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𝑔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544" y="4299942"/>
                <a:ext cx="2489528" cy="369332"/>
              </a:xfrm>
              <a:prstGeom prst="rect">
                <a:avLst/>
              </a:prstGeom>
              <a:blipFill rotWithShape="1">
                <a:blip r:embed="rId18"/>
                <a:stretch>
                  <a:fillRect t="-8197" r="-1471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Группа 32"/>
          <p:cNvGrpSpPr/>
          <p:nvPr/>
        </p:nvGrpSpPr>
        <p:grpSpPr>
          <a:xfrm>
            <a:off x="505644" y="2859781"/>
            <a:ext cx="626648" cy="1747973"/>
            <a:chOff x="-918447" y="2859781"/>
            <a:chExt cx="626648" cy="1747973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-720000" y="339577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2323683" y="2715766"/>
            <a:ext cx="626648" cy="1747973"/>
            <a:chOff x="-918447" y="2859781"/>
            <a:chExt cx="626648" cy="1747973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442647" y="2787774"/>
            <a:ext cx="626648" cy="1747973"/>
            <a:chOff x="-918447" y="2859781"/>
            <a:chExt cx="626648" cy="1747973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18447" y="2859781"/>
              <a:ext cx="626648" cy="174797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-720000" y="340566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91436" y="843558"/>
            <a:ext cx="2430694" cy="1584175"/>
            <a:chOff x="91435" y="843558"/>
            <a:chExt cx="2392333" cy="2016223"/>
          </a:xfrm>
        </p:grpSpPr>
        <p:sp>
          <p:nvSpPr>
            <p:cNvPr id="50" name="Выноска-облако 49"/>
            <p:cNvSpPr/>
            <p:nvPr/>
          </p:nvSpPr>
          <p:spPr>
            <a:xfrm>
              <a:off x="91435" y="843558"/>
              <a:ext cx="2320325" cy="2016223"/>
            </a:xfrm>
            <a:prstGeom prst="cloudCallout">
              <a:avLst>
                <a:gd name="adj1" fmla="val -16056"/>
                <a:gd name="adj2" fmla="val 69492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57174" y="1059582"/>
              <a:ext cx="2126594" cy="1684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Тело скользит по наклонной плоскости равномерно и прямолинейно.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907704" y="-20538"/>
            <a:ext cx="2430694" cy="1184772"/>
            <a:chOff x="91435" y="843559"/>
            <a:chExt cx="2392333" cy="1507892"/>
          </a:xfrm>
        </p:grpSpPr>
        <p:sp>
          <p:nvSpPr>
            <p:cNvPr id="53" name="Выноска-облако 52"/>
            <p:cNvSpPr/>
            <p:nvPr/>
          </p:nvSpPr>
          <p:spPr>
            <a:xfrm>
              <a:off x="91435" y="843559"/>
              <a:ext cx="2320325" cy="1507892"/>
            </a:xfrm>
            <a:prstGeom prst="cloudCallout">
              <a:avLst>
                <a:gd name="adj1" fmla="val -14844"/>
                <a:gd name="adj2" fmla="val 180437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7174" y="1059582"/>
              <a:ext cx="2126594" cy="1057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Коэффициент трения можно вычислить через угол наклона.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590932" y="1631033"/>
            <a:ext cx="1981068" cy="1012725"/>
            <a:chOff x="91435" y="843558"/>
            <a:chExt cx="2139991" cy="1288923"/>
          </a:xfrm>
        </p:grpSpPr>
        <p:sp>
          <p:nvSpPr>
            <p:cNvPr id="59" name="Выноска-облако 58"/>
            <p:cNvSpPr/>
            <p:nvPr/>
          </p:nvSpPr>
          <p:spPr>
            <a:xfrm>
              <a:off x="91435" y="843558"/>
              <a:ext cx="2139991" cy="1288923"/>
            </a:xfrm>
            <a:prstGeom prst="cloudCallout">
              <a:avLst>
                <a:gd name="adj1" fmla="val 9907"/>
                <a:gd name="adj2" fmla="val 71373"/>
              </a:avLst>
            </a:prstGeom>
            <a:gradFill flip="none" rotWithShape="1">
              <a:gsLst>
                <a:gs pos="21000">
                  <a:schemeClr val="tx2">
                    <a:lumMod val="60000"/>
                    <a:lumOff val="40000"/>
                    <a:alpha val="80000"/>
                  </a:schemeClr>
                </a:gs>
                <a:gs pos="45000">
                  <a:schemeClr val="accent3">
                    <a:lumMod val="40000"/>
                    <a:lumOff val="60000"/>
                    <a:alpha val="80000"/>
                  </a:schemeClr>
                </a:gs>
                <a:gs pos="94000">
                  <a:schemeClr val="bg1">
                    <a:lumMod val="85000"/>
                    <a:alpha val="9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7175" y="1059582"/>
              <a:ext cx="1737671" cy="1057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Times New Roman" pitchFamily="18" charset="0"/>
                  <a:cs typeface="Times New Roman" pitchFamily="18" charset="0"/>
                </a:rPr>
                <a:t>Первый говорит правду, а второй — лжёт.</a:t>
              </a: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93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2" grpId="0"/>
      <p:bldP spid="24" grpId="0"/>
      <p:bldP spid="26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1024</Words>
  <Application>Microsoft Office PowerPoint</Application>
  <PresentationFormat>Экран (16:9)</PresentationFormat>
  <Paragraphs>164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Посещение острова Рыцарей и Лжецов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Посещение острова Рыцарей и Лжецов</dc:title>
  <dc:creator>User</dc:creator>
  <cp:lastModifiedBy>User</cp:lastModifiedBy>
  <cp:revision>46</cp:revision>
  <dcterms:created xsi:type="dcterms:W3CDTF">2014-10-08T10:46:47Z</dcterms:created>
  <dcterms:modified xsi:type="dcterms:W3CDTF">2014-10-13T06:06:04Z</dcterms:modified>
</cp:coreProperties>
</file>